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58" r:id="rId3"/>
    <p:sldId id="371" r:id="rId4"/>
    <p:sldId id="401" r:id="rId5"/>
    <p:sldId id="402" r:id="rId6"/>
    <p:sldId id="403" r:id="rId7"/>
    <p:sldId id="400" r:id="rId8"/>
    <p:sldId id="397" r:id="rId9"/>
    <p:sldId id="290" r:id="rId10"/>
    <p:sldId id="382" r:id="rId11"/>
    <p:sldId id="387" r:id="rId12"/>
    <p:sldId id="299" r:id="rId13"/>
    <p:sldId id="398" r:id="rId14"/>
    <p:sldId id="399" r:id="rId15"/>
    <p:sldId id="300" r:id="rId16"/>
    <p:sldId id="302" r:id="rId17"/>
    <p:sldId id="303" r:id="rId18"/>
    <p:sldId id="373" r:id="rId19"/>
    <p:sldId id="374" r:id="rId20"/>
    <p:sldId id="375" r:id="rId21"/>
    <p:sldId id="376" r:id="rId22"/>
    <p:sldId id="378" r:id="rId23"/>
    <p:sldId id="377" r:id="rId24"/>
    <p:sldId id="292" r:id="rId25"/>
    <p:sldId id="338" r:id="rId26"/>
    <p:sldId id="339" r:id="rId27"/>
    <p:sldId id="296" r:id="rId28"/>
    <p:sldId id="295" r:id="rId29"/>
    <p:sldId id="372" r:id="rId30"/>
    <p:sldId id="342" r:id="rId31"/>
    <p:sldId id="343" r:id="rId32"/>
    <p:sldId id="345" r:id="rId33"/>
    <p:sldId id="347" r:id="rId34"/>
    <p:sldId id="349" r:id="rId35"/>
    <p:sldId id="351" r:id="rId36"/>
    <p:sldId id="354" r:id="rId37"/>
    <p:sldId id="360" r:id="rId38"/>
    <p:sldId id="363" r:id="rId39"/>
    <p:sldId id="361" r:id="rId40"/>
    <p:sldId id="260" r:id="rId41"/>
    <p:sldId id="293" r:id="rId42"/>
    <p:sldId id="384" r:id="rId43"/>
    <p:sldId id="321" r:id="rId44"/>
    <p:sldId id="264" r:id="rId45"/>
    <p:sldId id="265" r:id="rId46"/>
    <p:sldId id="269" r:id="rId47"/>
    <p:sldId id="270" r:id="rId48"/>
    <p:sldId id="278" r:id="rId49"/>
    <p:sldId id="307" r:id="rId50"/>
    <p:sldId id="308" r:id="rId51"/>
    <p:sldId id="334" r:id="rId52"/>
  </p:sldIdLst>
  <p:sldSz cx="9144000" cy="6858000" type="screen4x3"/>
  <p:notesSz cx="6810375"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A234F1-ED16-4867-9B74-CE998FEFB324}" v="6" dt="2020-10-05T19:48:00.8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99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5B751-FEA3-4348-A0B0-F1D62BFA2A3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52EF283-1FDD-416D-AECA-C3CB4297238E}">
      <dgm:prSet/>
      <dgm:spPr/>
      <dgm:t>
        <a:bodyPr/>
        <a:lstStyle/>
        <a:p>
          <a:r>
            <a:rPr lang="en-GB"/>
            <a:t>Think about where the clothes you are wearing were made? </a:t>
          </a:r>
          <a:endParaRPr lang="en-US"/>
        </a:p>
      </dgm:t>
    </dgm:pt>
    <dgm:pt modelId="{F022AA04-46F0-465B-B71D-5EA812EBA714}" type="parTrans" cxnId="{FC924D8D-E675-4E78-968A-3F2086CA6F03}">
      <dgm:prSet/>
      <dgm:spPr/>
      <dgm:t>
        <a:bodyPr/>
        <a:lstStyle/>
        <a:p>
          <a:endParaRPr lang="en-US"/>
        </a:p>
      </dgm:t>
    </dgm:pt>
    <dgm:pt modelId="{1DCAB8C2-827E-4CA3-8A93-016423A547A9}" type="sibTrans" cxnId="{FC924D8D-E675-4E78-968A-3F2086CA6F03}">
      <dgm:prSet/>
      <dgm:spPr/>
      <dgm:t>
        <a:bodyPr/>
        <a:lstStyle/>
        <a:p>
          <a:endParaRPr lang="en-US"/>
        </a:p>
      </dgm:t>
    </dgm:pt>
    <dgm:pt modelId="{637A9FC0-BF2A-4A8B-828F-55CC81BDA709}">
      <dgm:prSet/>
      <dgm:spPr/>
      <dgm:t>
        <a:bodyPr/>
        <a:lstStyle/>
        <a:p>
          <a:r>
            <a:rPr lang="en-GB"/>
            <a:t>What about your mobile phone/ laptop/ tablet device? Where were these made? </a:t>
          </a:r>
          <a:endParaRPr lang="en-US"/>
        </a:p>
      </dgm:t>
    </dgm:pt>
    <dgm:pt modelId="{DFB7591C-AFA5-4700-9D5D-C74700826ED3}" type="parTrans" cxnId="{F33AA37F-2ECD-4815-8E83-572E219AE706}">
      <dgm:prSet/>
      <dgm:spPr/>
      <dgm:t>
        <a:bodyPr/>
        <a:lstStyle/>
        <a:p>
          <a:endParaRPr lang="en-US"/>
        </a:p>
      </dgm:t>
    </dgm:pt>
    <dgm:pt modelId="{FC7DA473-BB07-45DF-8C56-26B3555B7FCE}" type="sibTrans" cxnId="{F33AA37F-2ECD-4815-8E83-572E219AE706}">
      <dgm:prSet/>
      <dgm:spPr/>
      <dgm:t>
        <a:bodyPr/>
        <a:lstStyle/>
        <a:p>
          <a:endParaRPr lang="en-US"/>
        </a:p>
      </dgm:t>
    </dgm:pt>
    <dgm:pt modelId="{FDB28326-8D77-4D41-91B2-BC6D438CBAAB}">
      <dgm:prSet/>
      <dgm:spPr/>
      <dgm:t>
        <a:bodyPr/>
        <a:lstStyle/>
        <a:p>
          <a:r>
            <a:rPr lang="en-GB"/>
            <a:t>What about your shoes / bag? </a:t>
          </a:r>
          <a:endParaRPr lang="en-US"/>
        </a:p>
      </dgm:t>
    </dgm:pt>
    <dgm:pt modelId="{0023456D-B9D6-4D2B-BB94-0BBEE994DF9C}" type="parTrans" cxnId="{231A0494-790B-444E-8805-6028AA538673}">
      <dgm:prSet/>
      <dgm:spPr/>
      <dgm:t>
        <a:bodyPr/>
        <a:lstStyle/>
        <a:p>
          <a:endParaRPr lang="en-US"/>
        </a:p>
      </dgm:t>
    </dgm:pt>
    <dgm:pt modelId="{C78E7AC5-8F35-40B0-AF1C-E45B026BA792}" type="sibTrans" cxnId="{231A0494-790B-444E-8805-6028AA538673}">
      <dgm:prSet/>
      <dgm:spPr/>
      <dgm:t>
        <a:bodyPr/>
        <a:lstStyle/>
        <a:p>
          <a:endParaRPr lang="en-US"/>
        </a:p>
      </dgm:t>
    </dgm:pt>
    <dgm:pt modelId="{0F4CA31D-75BD-4A4E-B4DF-DA1BCC04A727}">
      <dgm:prSet/>
      <dgm:spPr/>
      <dgm:t>
        <a:bodyPr/>
        <a:lstStyle/>
        <a:p>
          <a:r>
            <a:rPr lang="en-GB"/>
            <a:t>We will discuss some of these ideas in the interactive seminar</a:t>
          </a:r>
          <a:endParaRPr lang="en-US"/>
        </a:p>
      </dgm:t>
    </dgm:pt>
    <dgm:pt modelId="{C2EFECDF-8F51-4107-8869-418C5554F278}" type="parTrans" cxnId="{77E0A0B8-0F53-45DF-A882-0DCD27369380}">
      <dgm:prSet/>
      <dgm:spPr/>
      <dgm:t>
        <a:bodyPr/>
        <a:lstStyle/>
        <a:p>
          <a:endParaRPr lang="en-US"/>
        </a:p>
      </dgm:t>
    </dgm:pt>
    <dgm:pt modelId="{87B74538-0EDB-468C-BA4B-D63057499204}" type="sibTrans" cxnId="{77E0A0B8-0F53-45DF-A882-0DCD27369380}">
      <dgm:prSet/>
      <dgm:spPr/>
      <dgm:t>
        <a:bodyPr/>
        <a:lstStyle/>
        <a:p>
          <a:endParaRPr lang="en-US"/>
        </a:p>
      </dgm:t>
    </dgm:pt>
    <dgm:pt modelId="{EF8B9F0F-452F-470F-AB37-04D3133FED14}" type="pres">
      <dgm:prSet presAssocID="{5C55B751-FEA3-4348-A0B0-F1D62BFA2A35}" presName="linear" presStyleCnt="0">
        <dgm:presLayoutVars>
          <dgm:animLvl val="lvl"/>
          <dgm:resizeHandles val="exact"/>
        </dgm:presLayoutVars>
      </dgm:prSet>
      <dgm:spPr/>
    </dgm:pt>
    <dgm:pt modelId="{3FBA2F64-B1FA-40D5-AC34-3DD0F6836F2C}" type="pres">
      <dgm:prSet presAssocID="{E52EF283-1FDD-416D-AECA-C3CB4297238E}" presName="parentText" presStyleLbl="node1" presStyleIdx="0" presStyleCnt="4">
        <dgm:presLayoutVars>
          <dgm:chMax val="0"/>
          <dgm:bulletEnabled val="1"/>
        </dgm:presLayoutVars>
      </dgm:prSet>
      <dgm:spPr/>
    </dgm:pt>
    <dgm:pt modelId="{6473B0C8-ECE9-41A2-9CF2-6CCC4CBEEEC9}" type="pres">
      <dgm:prSet presAssocID="{1DCAB8C2-827E-4CA3-8A93-016423A547A9}" presName="spacer" presStyleCnt="0"/>
      <dgm:spPr/>
    </dgm:pt>
    <dgm:pt modelId="{6164B2FE-FF6F-43EC-A54B-1052F4BB91C9}" type="pres">
      <dgm:prSet presAssocID="{637A9FC0-BF2A-4A8B-828F-55CC81BDA709}" presName="parentText" presStyleLbl="node1" presStyleIdx="1" presStyleCnt="4">
        <dgm:presLayoutVars>
          <dgm:chMax val="0"/>
          <dgm:bulletEnabled val="1"/>
        </dgm:presLayoutVars>
      </dgm:prSet>
      <dgm:spPr/>
    </dgm:pt>
    <dgm:pt modelId="{F0A69396-861D-49F3-80C6-F72A90E11843}" type="pres">
      <dgm:prSet presAssocID="{FC7DA473-BB07-45DF-8C56-26B3555B7FCE}" presName="spacer" presStyleCnt="0"/>
      <dgm:spPr/>
    </dgm:pt>
    <dgm:pt modelId="{868710BB-5E54-48C1-9FC3-3DC3B309520B}" type="pres">
      <dgm:prSet presAssocID="{FDB28326-8D77-4D41-91B2-BC6D438CBAAB}" presName="parentText" presStyleLbl="node1" presStyleIdx="2" presStyleCnt="4">
        <dgm:presLayoutVars>
          <dgm:chMax val="0"/>
          <dgm:bulletEnabled val="1"/>
        </dgm:presLayoutVars>
      </dgm:prSet>
      <dgm:spPr/>
    </dgm:pt>
    <dgm:pt modelId="{A29DDBC9-E84B-4B6F-9B98-EBF4BE54E84B}" type="pres">
      <dgm:prSet presAssocID="{C78E7AC5-8F35-40B0-AF1C-E45B026BA792}" presName="spacer" presStyleCnt="0"/>
      <dgm:spPr/>
    </dgm:pt>
    <dgm:pt modelId="{1AE313EF-142A-4A3C-B4B7-8B9E6820D4A0}" type="pres">
      <dgm:prSet presAssocID="{0F4CA31D-75BD-4A4E-B4DF-DA1BCC04A727}" presName="parentText" presStyleLbl="node1" presStyleIdx="3" presStyleCnt="4">
        <dgm:presLayoutVars>
          <dgm:chMax val="0"/>
          <dgm:bulletEnabled val="1"/>
        </dgm:presLayoutVars>
      </dgm:prSet>
      <dgm:spPr/>
    </dgm:pt>
  </dgm:ptLst>
  <dgm:cxnLst>
    <dgm:cxn modelId="{D5EE7241-D886-4168-904F-C06153816D88}" type="presOf" srcId="{E52EF283-1FDD-416D-AECA-C3CB4297238E}" destId="{3FBA2F64-B1FA-40D5-AC34-3DD0F6836F2C}" srcOrd="0" destOrd="0" presId="urn:microsoft.com/office/officeart/2005/8/layout/vList2"/>
    <dgm:cxn modelId="{13022E6C-A765-4E52-87C5-7016218A101C}" type="presOf" srcId="{FDB28326-8D77-4D41-91B2-BC6D438CBAAB}" destId="{868710BB-5E54-48C1-9FC3-3DC3B309520B}" srcOrd="0" destOrd="0" presId="urn:microsoft.com/office/officeart/2005/8/layout/vList2"/>
    <dgm:cxn modelId="{F33AA37F-2ECD-4815-8E83-572E219AE706}" srcId="{5C55B751-FEA3-4348-A0B0-F1D62BFA2A35}" destId="{637A9FC0-BF2A-4A8B-828F-55CC81BDA709}" srcOrd="1" destOrd="0" parTransId="{DFB7591C-AFA5-4700-9D5D-C74700826ED3}" sibTransId="{FC7DA473-BB07-45DF-8C56-26B3555B7FCE}"/>
    <dgm:cxn modelId="{5D40A884-6078-4545-80C7-43154919170F}" type="presOf" srcId="{0F4CA31D-75BD-4A4E-B4DF-DA1BCC04A727}" destId="{1AE313EF-142A-4A3C-B4B7-8B9E6820D4A0}" srcOrd="0" destOrd="0" presId="urn:microsoft.com/office/officeart/2005/8/layout/vList2"/>
    <dgm:cxn modelId="{FC924D8D-E675-4E78-968A-3F2086CA6F03}" srcId="{5C55B751-FEA3-4348-A0B0-F1D62BFA2A35}" destId="{E52EF283-1FDD-416D-AECA-C3CB4297238E}" srcOrd="0" destOrd="0" parTransId="{F022AA04-46F0-465B-B71D-5EA812EBA714}" sibTransId="{1DCAB8C2-827E-4CA3-8A93-016423A547A9}"/>
    <dgm:cxn modelId="{231A0494-790B-444E-8805-6028AA538673}" srcId="{5C55B751-FEA3-4348-A0B0-F1D62BFA2A35}" destId="{FDB28326-8D77-4D41-91B2-BC6D438CBAAB}" srcOrd="2" destOrd="0" parTransId="{0023456D-B9D6-4D2B-BB94-0BBEE994DF9C}" sibTransId="{C78E7AC5-8F35-40B0-AF1C-E45B026BA792}"/>
    <dgm:cxn modelId="{87A941A6-5D32-48A8-88B0-64DB695469A9}" type="presOf" srcId="{5C55B751-FEA3-4348-A0B0-F1D62BFA2A35}" destId="{EF8B9F0F-452F-470F-AB37-04D3133FED14}" srcOrd="0" destOrd="0" presId="urn:microsoft.com/office/officeart/2005/8/layout/vList2"/>
    <dgm:cxn modelId="{77E0A0B8-0F53-45DF-A882-0DCD27369380}" srcId="{5C55B751-FEA3-4348-A0B0-F1D62BFA2A35}" destId="{0F4CA31D-75BD-4A4E-B4DF-DA1BCC04A727}" srcOrd="3" destOrd="0" parTransId="{C2EFECDF-8F51-4107-8869-418C5554F278}" sibTransId="{87B74538-0EDB-468C-BA4B-D63057499204}"/>
    <dgm:cxn modelId="{5CC87FD0-6BEC-46F8-BA78-390B84F87C1C}" type="presOf" srcId="{637A9FC0-BF2A-4A8B-828F-55CC81BDA709}" destId="{6164B2FE-FF6F-43EC-A54B-1052F4BB91C9}" srcOrd="0" destOrd="0" presId="urn:microsoft.com/office/officeart/2005/8/layout/vList2"/>
    <dgm:cxn modelId="{B38AECA9-A742-47F5-832F-BE87E09982BA}" type="presParOf" srcId="{EF8B9F0F-452F-470F-AB37-04D3133FED14}" destId="{3FBA2F64-B1FA-40D5-AC34-3DD0F6836F2C}" srcOrd="0" destOrd="0" presId="urn:microsoft.com/office/officeart/2005/8/layout/vList2"/>
    <dgm:cxn modelId="{6A0862D0-266E-446F-9D6F-08045F154139}" type="presParOf" srcId="{EF8B9F0F-452F-470F-AB37-04D3133FED14}" destId="{6473B0C8-ECE9-41A2-9CF2-6CCC4CBEEEC9}" srcOrd="1" destOrd="0" presId="urn:microsoft.com/office/officeart/2005/8/layout/vList2"/>
    <dgm:cxn modelId="{30C34B12-E1F1-4777-BC2A-691BA9E39C6E}" type="presParOf" srcId="{EF8B9F0F-452F-470F-AB37-04D3133FED14}" destId="{6164B2FE-FF6F-43EC-A54B-1052F4BB91C9}" srcOrd="2" destOrd="0" presId="urn:microsoft.com/office/officeart/2005/8/layout/vList2"/>
    <dgm:cxn modelId="{3DE0B7A7-8DEC-408B-B37B-EB3BB81501C6}" type="presParOf" srcId="{EF8B9F0F-452F-470F-AB37-04D3133FED14}" destId="{F0A69396-861D-49F3-80C6-F72A90E11843}" srcOrd="3" destOrd="0" presId="urn:microsoft.com/office/officeart/2005/8/layout/vList2"/>
    <dgm:cxn modelId="{99B57E37-5BD5-4E69-B673-EF1470916656}" type="presParOf" srcId="{EF8B9F0F-452F-470F-AB37-04D3133FED14}" destId="{868710BB-5E54-48C1-9FC3-3DC3B309520B}" srcOrd="4" destOrd="0" presId="urn:microsoft.com/office/officeart/2005/8/layout/vList2"/>
    <dgm:cxn modelId="{FD2C2B04-D9B7-43F3-8B28-5467111FEA96}" type="presParOf" srcId="{EF8B9F0F-452F-470F-AB37-04D3133FED14}" destId="{A29DDBC9-E84B-4B6F-9B98-EBF4BE54E84B}" srcOrd="5" destOrd="0" presId="urn:microsoft.com/office/officeart/2005/8/layout/vList2"/>
    <dgm:cxn modelId="{D664ECED-5483-4086-AE10-A7C7AE4FB107}" type="presParOf" srcId="{EF8B9F0F-452F-470F-AB37-04D3133FED14}" destId="{1AE313EF-142A-4A3C-B4B7-8B9E6820D4A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88A3B8-7922-4D34-BE6A-64D3B516494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E5F5467-4E15-4455-914F-862903819762}">
      <dgm:prSet/>
      <dgm:spPr/>
      <dgm:t>
        <a:bodyPr/>
        <a:lstStyle/>
        <a:p>
          <a:r>
            <a:rPr lang="en-GB"/>
            <a:t>What is globalisation?</a:t>
          </a:r>
          <a:endParaRPr lang="en-US"/>
        </a:p>
      </dgm:t>
    </dgm:pt>
    <dgm:pt modelId="{7C9692B3-2C63-4A5D-BB98-8D47C9955C5F}" type="parTrans" cxnId="{BE3125C3-BC8A-4802-B8CB-54AB3AAFD237}">
      <dgm:prSet/>
      <dgm:spPr/>
      <dgm:t>
        <a:bodyPr/>
        <a:lstStyle/>
        <a:p>
          <a:endParaRPr lang="en-US"/>
        </a:p>
      </dgm:t>
    </dgm:pt>
    <dgm:pt modelId="{DAB7C400-8EEE-406A-B0D8-24F510A16019}" type="sibTrans" cxnId="{BE3125C3-BC8A-4802-B8CB-54AB3AAFD237}">
      <dgm:prSet/>
      <dgm:spPr/>
      <dgm:t>
        <a:bodyPr/>
        <a:lstStyle/>
        <a:p>
          <a:endParaRPr lang="en-US"/>
        </a:p>
      </dgm:t>
    </dgm:pt>
    <dgm:pt modelId="{8E76FA95-FAF2-4CC4-B0D3-BCE9F43D5052}">
      <dgm:prSet/>
      <dgm:spPr/>
      <dgm:t>
        <a:bodyPr/>
        <a:lstStyle/>
        <a:p>
          <a:r>
            <a:rPr lang="en-GB"/>
            <a:t>What do we mean by this term ? </a:t>
          </a:r>
          <a:endParaRPr lang="en-US"/>
        </a:p>
      </dgm:t>
    </dgm:pt>
    <dgm:pt modelId="{9E956BF7-AE7B-4C77-AA94-C7126284A122}" type="parTrans" cxnId="{7F1B7755-44E2-485B-AF91-D5ADC32D8A09}">
      <dgm:prSet/>
      <dgm:spPr/>
      <dgm:t>
        <a:bodyPr/>
        <a:lstStyle/>
        <a:p>
          <a:endParaRPr lang="en-US"/>
        </a:p>
      </dgm:t>
    </dgm:pt>
    <dgm:pt modelId="{CEA1C9F1-AA5C-4DA8-955C-74AD7DB86297}" type="sibTrans" cxnId="{7F1B7755-44E2-485B-AF91-D5ADC32D8A09}">
      <dgm:prSet/>
      <dgm:spPr/>
      <dgm:t>
        <a:bodyPr/>
        <a:lstStyle/>
        <a:p>
          <a:endParaRPr lang="en-US"/>
        </a:p>
      </dgm:t>
    </dgm:pt>
    <dgm:pt modelId="{D722B894-F930-448F-BD87-C1D2AD0C0B76}">
      <dgm:prSet/>
      <dgm:spPr/>
      <dgm:t>
        <a:bodyPr/>
        <a:lstStyle/>
        <a:p>
          <a:r>
            <a:rPr lang="en-GB"/>
            <a:t>Write down your own definition of this </a:t>
          </a:r>
          <a:endParaRPr lang="en-US"/>
        </a:p>
      </dgm:t>
    </dgm:pt>
    <dgm:pt modelId="{78C780FA-AEC9-494E-BBE1-17AEC9BC3CC2}" type="parTrans" cxnId="{7DD22C6D-4FE1-41E2-A834-F50400137EDB}">
      <dgm:prSet/>
      <dgm:spPr/>
      <dgm:t>
        <a:bodyPr/>
        <a:lstStyle/>
        <a:p>
          <a:endParaRPr lang="en-US"/>
        </a:p>
      </dgm:t>
    </dgm:pt>
    <dgm:pt modelId="{6A108B99-3544-4078-977F-3FF9154B3C42}" type="sibTrans" cxnId="{7DD22C6D-4FE1-41E2-A834-F50400137EDB}">
      <dgm:prSet/>
      <dgm:spPr/>
      <dgm:t>
        <a:bodyPr/>
        <a:lstStyle/>
        <a:p>
          <a:endParaRPr lang="en-US"/>
        </a:p>
      </dgm:t>
    </dgm:pt>
    <dgm:pt modelId="{9EAE9DCF-5537-4E1D-BC21-82C3E250F9EF}">
      <dgm:prSet/>
      <dgm:spPr/>
      <dgm:t>
        <a:bodyPr/>
        <a:lstStyle/>
        <a:p>
          <a:r>
            <a:rPr lang="en-GB"/>
            <a:t>What influence does globalisation  have on health? </a:t>
          </a:r>
          <a:endParaRPr lang="en-US"/>
        </a:p>
      </dgm:t>
    </dgm:pt>
    <dgm:pt modelId="{64C2A81F-8860-48D9-A995-9DE143E87AFF}" type="parTrans" cxnId="{F7B0544A-FC00-45EC-88B5-F3221C6DED55}">
      <dgm:prSet/>
      <dgm:spPr/>
      <dgm:t>
        <a:bodyPr/>
        <a:lstStyle/>
        <a:p>
          <a:endParaRPr lang="en-US"/>
        </a:p>
      </dgm:t>
    </dgm:pt>
    <dgm:pt modelId="{BF9C1756-EEB7-4A21-BF90-9EA4505A410C}" type="sibTrans" cxnId="{F7B0544A-FC00-45EC-88B5-F3221C6DED55}">
      <dgm:prSet/>
      <dgm:spPr/>
      <dgm:t>
        <a:bodyPr/>
        <a:lstStyle/>
        <a:p>
          <a:endParaRPr lang="en-US"/>
        </a:p>
      </dgm:t>
    </dgm:pt>
    <dgm:pt modelId="{CC219F09-E190-4738-8239-8864A68D7ECF}">
      <dgm:prSet/>
      <dgm:spPr/>
      <dgm:t>
        <a:bodyPr/>
        <a:lstStyle/>
        <a:p>
          <a:r>
            <a:rPr lang="en-GB"/>
            <a:t>What health issues have a global impact? </a:t>
          </a:r>
          <a:endParaRPr lang="en-US"/>
        </a:p>
      </dgm:t>
    </dgm:pt>
    <dgm:pt modelId="{FF41CA88-8672-4E1B-9E40-187F4EA6E8B5}" type="parTrans" cxnId="{FEB00681-F09C-4688-9665-BEE09EF2AB88}">
      <dgm:prSet/>
      <dgm:spPr/>
      <dgm:t>
        <a:bodyPr/>
        <a:lstStyle/>
        <a:p>
          <a:endParaRPr lang="en-US"/>
        </a:p>
      </dgm:t>
    </dgm:pt>
    <dgm:pt modelId="{B0999663-56D0-4E9D-8CA2-06647A2E9C9D}" type="sibTrans" cxnId="{FEB00681-F09C-4688-9665-BEE09EF2AB88}">
      <dgm:prSet/>
      <dgm:spPr/>
      <dgm:t>
        <a:bodyPr/>
        <a:lstStyle/>
        <a:p>
          <a:endParaRPr lang="en-US"/>
        </a:p>
      </dgm:t>
    </dgm:pt>
    <dgm:pt modelId="{27118088-5292-4E3E-BB62-5906F6C01570}" type="pres">
      <dgm:prSet presAssocID="{4188A3B8-7922-4D34-BE6A-64D3B5164942}" presName="linear" presStyleCnt="0">
        <dgm:presLayoutVars>
          <dgm:animLvl val="lvl"/>
          <dgm:resizeHandles val="exact"/>
        </dgm:presLayoutVars>
      </dgm:prSet>
      <dgm:spPr/>
    </dgm:pt>
    <dgm:pt modelId="{AA1D7E71-65F0-496F-856D-460A9545074C}" type="pres">
      <dgm:prSet presAssocID="{DE5F5467-4E15-4455-914F-862903819762}" presName="parentText" presStyleLbl="node1" presStyleIdx="0" presStyleCnt="5">
        <dgm:presLayoutVars>
          <dgm:chMax val="0"/>
          <dgm:bulletEnabled val="1"/>
        </dgm:presLayoutVars>
      </dgm:prSet>
      <dgm:spPr/>
    </dgm:pt>
    <dgm:pt modelId="{3BD39AF5-A6F7-4D66-B57A-2F588FF1A787}" type="pres">
      <dgm:prSet presAssocID="{DAB7C400-8EEE-406A-B0D8-24F510A16019}" presName="spacer" presStyleCnt="0"/>
      <dgm:spPr/>
    </dgm:pt>
    <dgm:pt modelId="{273439D4-162B-4B6B-93FF-E451E7BFE3CF}" type="pres">
      <dgm:prSet presAssocID="{8E76FA95-FAF2-4CC4-B0D3-BCE9F43D5052}" presName="parentText" presStyleLbl="node1" presStyleIdx="1" presStyleCnt="5">
        <dgm:presLayoutVars>
          <dgm:chMax val="0"/>
          <dgm:bulletEnabled val="1"/>
        </dgm:presLayoutVars>
      </dgm:prSet>
      <dgm:spPr/>
    </dgm:pt>
    <dgm:pt modelId="{7017FD39-4822-4B44-B60F-CA6F1CCF299C}" type="pres">
      <dgm:prSet presAssocID="{CEA1C9F1-AA5C-4DA8-955C-74AD7DB86297}" presName="spacer" presStyleCnt="0"/>
      <dgm:spPr/>
    </dgm:pt>
    <dgm:pt modelId="{07CF63CE-E879-42D2-82FB-5942004B4ED3}" type="pres">
      <dgm:prSet presAssocID="{D722B894-F930-448F-BD87-C1D2AD0C0B76}" presName="parentText" presStyleLbl="node1" presStyleIdx="2" presStyleCnt="5">
        <dgm:presLayoutVars>
          <dgm:chMax val="0"/>
          <dgm:bulletEnabled val="1"/>
        </dgm:presLayoutVars>
      </dgm:prSet>
      <dgm:spPr/>
    </dgm:pt>
    <dgm:pt modelId="{BD6CD7F0-FB9A-4DFF-AC04-F58D76841BE0}" type="pres">
      <dgm:prSet presAssocID="{6A108B99-3544-4078-977F-3FF9154B3C42}" presName="spacer" presStyleCnt="0"/>
      <dgm:spPr/>
    </dgm:pt>
    <dgm:pt modelId="{D1D1B132-D0D3-49DD-B647-CBEFDC2E9B95}" type="pres">
      <dgm:prSet presAssocID="{9EAE9DCF-5537-4E1D-BC21-82C3E250F9EF}" presName="parentText" presStyleLbl="node1" presStyleIdx="3" presStyleCnt="5">
        <dgm:presLayoutVars>
          <dgm:chMax val="0"/>
          <dgm:bulletEnabled val="1"/>
        </dgm:presLayoutVars>
      </dgm:prSet>
      <dgm:spPr/>
    </dgm:pt>
    <dgm:pt modelId="{0DA4607A-FABB-4F29-8A21-C5241CC0BC38}" type="pres">
      <dgm:prSet presAssocID="{BF9C1756-EEB7-4A21-BF90-9EA4505A410C}" presName="spacer" presStyleCnt="0"/>
      <dgm:spPr/>
    </dgm:pt>
    <dgm:pt modelId="{342F9B72-DA61-45CB-8F23-6E6E4C72CAF2}" type="pres">
      <dgm:prSet presAssocID="{CC219F09-E190-4738-8239-8864A68D7ECF}" presName="parentText" presStyleLbl="node1" presStyleIdx="4" presStyleCnt="5">
        <dgm:presLayoutVars>
          <dgm:chMax val="0"/>
          <dgm:bulletEnabled val="1"/>
        </dgm:presLayoutVars>
      </dgm:prSet>
      <dgm:spPr/>
    </dgm:pt>
  </dgm:ptLst>
  <dgm:cxnLst>
    <dgm:cxn modelId="{A8F1CF1C-DBF9-4B8F-9C5E-8E7A163A6EE0}" type="presOf" srcId="{DE5F5467-4E15-4455-914F-862903819762}" destId="{AA1D7E71-65F0-496F-856D-460A9545074C}" srcOrd="0" destOrd="0" presId="urn:microsoft.com/office/officeart/2005/8/layout/vList2"/>
    <dgm:cxn modelId="{F03CF537-7226-4CB1-9217-BFAAFD87C371}" type="presOf" srcId="{D722B894-F930-448F-BD87-C1D2AD0C0B76}" destId="{07CF63CE-E879-42D2-82FB-5942004B4ED3}" srcOrd="0" destOrd="0" presId="urn:microsoft.com/office/officeart/2005/8/layout/vList2"/>
    <dgm:cxn modelId="{F7B0544A-FC00-45EC-88B5-F3221C6DED55}" srcId="{4188A3B8-7922-4D34-BE6A-64D3B5164942}" destId="{9EAE9DCF-5537-4E1D-BC21-82C3E250F9EF}" srcOrd="3" destOrd="0" parTransId="{64C2A81F-8860-48D9-A995-9DE143E87AFF}" sibTransId="{BF9C1756-EEB7-4A21-BF90-9EA4505A410C}"/>
    <dgm:cxn modelId="{7DD22C6D-4FE1-41E2-A834-F50400137EDB}" srcId="{4188A3B8-7922-4D34-BE6A-64D3B5164942}" destId="{D722B894-F930-448F-BD87-C1D2AD0C0B76}" srcOrd="2" destOrd="0" parTransId="{78C780FA-AEC9-494E-BBE1-17AEC9BC3CC2}" sibTransId="{6A108B99-3544-4078-977F-3FF9154B3C42}"/>
    <dgm:cxn modelId="{7F1B7755-44E2-485B-AF91-D5ADC32D8A09}" srcId="{4188A3B8-7922-4D34-BE6A-64D3B5164942}" destId="{8E76FA95-FAF2-4CC4-B0D3-BCE9F43D5052}" srcOrd="1" destOrd="0" parTransId="{9E956BF7-AE7B-4C77-AA94-C7126284A122}" sibTransId="{CEA1C9F1-AA5C-4DA8-955C-74AD7DB86297}"/>
    <dgm:cxn modelId="{FEB00681-F09C-4688-9665-BEE09EF2AB88}" srcId="{4188A3B8-7922-4D34-BE6A-64D3B5164942}" destId="{CC219F09-E190-4738-8239-8864A68D7ECF}" srcOrd="4" destOrd="0" parTransId="{FF41CA88-8672-4E1B-9E40-187F4EA6E8B5}" sibTransId="{B0999663-56D0-4E9D-8CA2-06647A2E9C9D}"/>
    <dgm:cxn modelId="{3B90378A-5630-4483-B372-4C45D22CD530}" type="presOf" srcId="{CC219F09-E190-4738-8239-8864A68D7ECF}" destId="{342F9B72-DA61-45CB-8F23-6E6E4C72CAF2}" srcOrd="0" destOrd="0" presId="urn:microsoft.com/office/officeart/2005/8/layout/vList2"/>
    <dgm:cxn modelId="{4954C791-F1D8-4A05-8D08-51972B5C1ABB}" type="presOf" srcId="{4188A3B8-7922-4D34-BE6A-64D3B5164942}" destId="{27118088-5292-4E3E-BB62-5906F6C01570}" srcOrd="0" destOrd="0" presId="urn:microsoft.com/office/officeart/2005/8/layout/vList2"/>
    <dgm:cxn modelId="{9B7D71B6-2BB4-44E4-8578-88AEA7B09840}" type="presOf" srcId="{9EAE9DCF-5537-4E1D-BC21-82C3E250F9EF}" destId="{D1D1B132-D0D3-49DD-B647-CBEFDC2E9B95}" srcOrd="0" destOrd="0" presId="urn:microsoft.com/office/officeart/2005/8/layout/vList2"/>
    <dgm:cxn modelId="{BE3125C3-BC8A-4802-B8CB-54AB3AAFD237}" srcId="{4188A3B8-7922-4D34-BE6A-64D3B5164942}" destId="{DE5F5467-4E15-4455-914F-862903819762}" srcOrd="0" destOrd="0" parTransId="{7C9692B3-2C63-4A5D-BB98-8D47C9955C5F}" sibTransId="{DAB7C400-8EEE-406A-B0D8-24F510A16019}"/>
    <dgm:cxn modelId="{0916BADA-CB92-4529-A34A-FC2E52DCAF4D}" type="presOf" srcId="{8E76FA95-FAF2-4CC4-B0D3-BCE9F43D5052}" destId="{273439D4-162B-4B6B-93FF-E451E7BFE3CF}" srcOrd="0" destOrd="0" presId="urn:microsoft.com/office/officeart/2005/8/layout/vList2"/>
    <dgm:cxn modelId="{B32208F0-20B4-434D-8260-01F25B34FBF8}" type="presParOf" srcId="{27118088-5292-4E3E-BB62-5906F6C01570}" destId="{AA1D7E71-65F0-496F-856D-460A9545074C}" srcOrd="0" destOrd="0" presId="urn:microsoft.com/office/officeart/2005/8/layout/vList2"/>
    <dgm:cxn modelId="{A0305BB7-B456-454D-931F-525F83EAA20C}" type="presParOf" srcId="{27118088-5292-4E3E-BB62-5906F6C01570}" destId="{3BD39AF5-A6F7-4D66-B57A-2F588FF1A787}" srcOrd="1" destOrd="0" presId="urn:microsoft.com/office/officeart/2005/8/layout/vList2"/>
    <dgm:cxn modelId="{5E14C0E9-67C7-4DA9-88F2-914B978B5094}" type="presParOf" srcId="{27118088-5292-4E3E-BB62-5906F6C01570}" destId="{273439D4-162B-4B6B-93FF-E451E7BFE3CF}" srcOrd="2" destOrd="0" presId="urn:microsoft.com/office/officeart/2005/8/layout/vList2"/>
    <dgm:cxn modelId="{624AC15E-A654-433B-8828-E143E530BD99}" type="presParOf" srcId="{27118088-5292-4E3E-BB62-5906F6C01570}" destId="{7017FD39-4822-4B44-B60F-CA6F1CCF299C}" srcOrd="3" destOrd="0" presId="urn:microsoft.com/office/officeart/2005/8/layout/vList2"/>
    <dgm:cxn modelId="{9DB58E62-15F6-40FF-B25E-E986DB58FBE6}" type="presParOf" srcId="{27118088-5292-4E3E-BB62-5906F6C01570}" destId="{07CF63CE-E879-42D2-82FB-5942004B4ED3}" srcOrd="4" destOrd="0" presId="urn:microsoft.com/office/officeart/2005/8/layout/vList2"/>
    <dgm:cxn modelId="{CA05299F-D94B-4D63-BBCE-E32C784C5894}" type="presParOf" srcId="{27118088-5292-4E3E-BB62-5906F6C01570}" destId="{BD6CD7F0-FB9A-4DFF-AC04-F58D76841BE0}" srcOrd="5" destOrd="0" presId="urn:microsoft.com/office/officeart/2005/8/layout/vList2"/>
    <dgm:cxn modelId="{66BD8607-7390-4317-8F1E-BC60DE7710EB}" type="presParOf" srcId="{27118088-5292-4E3E-BB62-5906F6C01570}" destId="{D1D1B132-D0D3-49DD-B647-CBEFDC2E9B95}" srcOrd="6" destOrd="0" presId="urn:microsoft.com/office/officeart/2005/8/layout/vList2"/>
    <dgm:cxn modelId="{C046EBA9-C2F0-45DA-84D9-741E90864BB3}" type="presParOf" srcId="{27118088-5292-4E3E-BB62-5906F6C01570}" destId="{0DA4607A-FABB-4F29-8A21-C5241CC0BC38}" srcOrd="7" destOrd="0" presId="urn:microsoft.com/office/officeart/2005/8/layout/vList2"/>
    <dgm:cxn modelId="{76CD02A4-69C6-47FC-A439-2037B98D1CD9}" type="presParOf" srcId="{27118088-5292-4E3E-BB62-5906F6C01570}" destId="{342F9B72-DA61-45CB-8F23-6E6E4C72CAF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21192C-2B30-44C0-AB9F-DDF2DE0591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1E6EADF-74DD-419F-80DC-AE5FEBC89D3D}">
      <dgm:prSet/>
      <dgm:spPr/>
      <dgm:t>
        <a:bodyPr/>
        <a:lstStyle/>
        <a:p>
          <a:r>
            <a:rPr lang="en-GB"/>
            <a:t>In the last 10-20 years how has your life changed ?</a:t>
          </a:r>
          <a:endParaRPr lang="en-US"/>
        </a:p>
      </dgm:t>
    </dgm:pt>
    <dgm:pt modelId="{08AD182C-8D4F-49C0-BE0C-9B9D8B94E0AA}" type="parTrans" cxnId="{B87BC839-D295-4B5F-B3CF-0E4AC36811DC}">
      <dgm:prSet/>
      <dgm:spPr/>
      <dgm:t>
        <a:bodyPr/>
        <a:lstStyle/>
        <a:p>
          <a:endParaRPr lang="en-US"/>
        </a:p>
      </dgm:t>
    </dgm:pt>
    <dgm:pt modelId="{B828B0F8-B640-44BC-A663-F418A19323BB}" type="sibTrans" cxnId="{B87BC839-D295-4B5F-B3CF-0E4AC36811DC}">
      <dgm:prSet/>
      <dgm:spPr/>
      <dgm:t>
        <a:bodyPr/>
        <a:lstStyle/>
        <a:p>
          <a:endParaRPr lang="en-US"/>
        </a:p>
      </dgm:t>
    </dgm:pt>
    <dgm:pt modelId="{A3AAAD4D-A81F-46CC-B03A-103677FCF9F7}">
      <dgm:prSet/>
      <dgm:spPr/>
      <dgm:t>
        <a:bodyPr/>
        <a:lstStyle/>
        <a:p>
          <a:r>
            <a:rPr lang="en-GB"/>
            <a:t>What technologies have changed? </a:t>
          </a:r>
          <a:endParaRPr lang="en-US"/>
        </a:p>
      </dgm:t>
    </dgm:pt>
    <dgm:pt modelId="{C30A4B2C-4764-4B6C-9CA5-DAD0D25743D5}" type="parTrans" cxnId="{3C2C2BE5-8CDB-4769-8CDB-24284B1C4455}">
      <dgm:prSet/>
      <dgm:spPr/>
      <dgm:t>
        <a:bodyPr/>
        <a:lstStyle/>
        <a:p>
          <a:endParaRPr lang="en-US"/>
        </a:p>
      </dgm:t>
    </dgm:pt>
    <dgm:pt modelId="{1E7498B8-D274-4A33-A511-C60805BF24B8}" type="sibTrans" cxnId="{3C2C2BE5-8CDB-4769-8CDB-24284B1C4455}">
      <dgm:prSet/>
      <dgm:spPr/>
      <dgm:t>
        <a:bodyPr/>
        <a:lstStyle/>
        <a:p>
          <a:endParaRPr lang="en-US"/>
        </a:p>
      </dgm:t>
    </dgm:pt>
    <dgm:pt modelId="{261A4BA5-2991-4BA4-90BE-BC266F2A6345}">
      <dgm:prSet/>
      <dgm:spPr/>
      <dgm:t>
        <a:bodyPr/>
        <a:lstStyle/>
        <a:p>
          <a:r>
            <a:rPr lang="en-GB"/>
            <a:t>Do you communicate with people in a different way from 10 years ago? </a:t>
          </a:r>
          <a:endParaRPr lang="en-US"/>
        </a:p>
      </dgm:t>
    </dgm:pt>
    <dgm:pt modelId="{82DB4BE7-B3ED-4701-BABA-D199EC58E0B2}" type="parTrans" cxnId="{104F853E-DCB2-401D-8DCD-F0EE4DB599D4}">
      <dgm:prSet/>
      <dgm:spPr/>
      <dgm:t>
        <a:bodyPr/>
        <a:lstStyle/>
        <a:p>
          <a:endParaRPr lang="en-US"/>
        </a:p>
      </dgm:t>
    </dgm:pt>
    <dgm:pt modelId="{A867D44C-6A48-476F-811C-6195286D00B2}" type="sibTrans" cxnId="{104F853E-DCB2-401D-8DCD-F0EE4DB599D4}">
      <dgm:prSet/>
      <dgm:spPr/>
      <dgm:t>
        <a:bodyPr/>
        <a:lstStyle/>
        <a:p>
          <a:endParaRPr lang="en-US"/>
        </a:p>
      </dgm:t>
    </dgm:pt>
    <dgm:pt modelId="{77109567-C122-4F28-9F58-DD5973CB9B37}">
      <dgm:prSet/>
      <dgm:spPr/>
      <dgm:t>
        <a:bodyPr/>
        <a:lstStyle/>
        <a:p>
          <a:r>
            <a:rPr lang="en-GB"/>
            <a:t>Has the way you socialise changed?</a:t>
          </a:r>
          <a:endParaRPr lang="en-US"/>
        </a:p>
      </dgm:t>
    </dgm:pt>
    <dgm:pt modelId="{712D9431-AEB3-4072-8710-636FCB7B9CC3}" type="parTrans" cxnId="{07EFF51F-57A9-499F-9A0F-7D67C0A9EE5C}">
      <dgm:prSet/>
      <dgm:spPr/>
      <dgm:t>
        <a:bodyPr/>
        <a:lstStyle/>
        <a:p>
          <a:endParaRPr lang="en-US"/>
        </a:p>
      </dgm:t>
    </dgm:pt>
    <dgm:pt modelId="{4A741590-C377-4CAD-9464-26D317C0F98E}" type="sibTrans" cxnId="{07EFF51F-57A9-499F-9A0F-7D67C0A9EE5C}">
      <dgm:prSet/>
      <dgm:spPr/>
      <dgm:t>
        <a:bodyPr/>
        <a:lstStyle/>
        <a:p>
          <a:endParaRPr lang="en-US"/>
        </a:p>
      </dgm:t>
    </dgm:pt>
    <dgm:pt modelId="{F39B142A-F696-4BEF-A45A-DF0E2C6450E5}">
      <dgm:prSet/>
      <dgm:spPr/>
      <dgm:t>
        <a:bodyPr/>
        <a:lstStyle/>
        <a:p>
          <a:r>
            <a:rPr lang="en-GB"/>
            <a:t>Has the way you manage or monitor your health changed? </a:t>
          </a:r>
          <a:endParaRPr lang="en-US"/>
        </a:p>
      </dgm:t>
    </dgm:pt>
    <dgm:pt modelId="{201CB496-53AF-4422-A392-FBCF4C6CB881}" type="parTrans" cxnId="{A5596ECA-2F24-4A05-AFF9-D55B371282E6}">
      <dgm:prSet/>
      <dgm:spPr/>
      <dgm:t>
        <a:bodyPr/>
        <a:lstStyle/>
        <a:p>
          <a:endParaRPr lang="en-US"/>
        </a:p>
      </dgm:t>
    </dgm:pt>
    <dgm:pt modelId="{FB37082E-EE40-4FC2-8331-61BC210F4A65}" type="sibTrans" cxnId="{A5596ECA-2F24-4A05-AFF9-D55B371282E6}">
      <dgm:prSet/>
      <dgm:spPr/>
      <dgm:t>
        <a:bodyPr/>
        <a:lstStyle/>
        <a:p>
          <a:endParaRPr lang="en-US"/>
        </a:p>
      </dgm:t>
    </dgm:pt>
    <dgm:pt modelId="{E9D9C08A-34F9-463E-8C00-FDD660F4F32F}">
      <dgm:prSet/>
      <dgm:spPr/>
      <dgm:t>
        <a:bodyPr/>
        <a:lstStyle/>
        <a:p>
          <a:r>
            <a:rPr lang="en-GB"/>
            <a:t>Write down some ideas on this .</a:t>
          </a:r>
          <a:endParaRPr lang="en-US"/>
        </a:p>
      </dgm:t>
    </dgm:pt>
    <dgm:pt modelId="{B286F7DE-0AE1-4F56-819C-7533BA0B823C}" type="parTrans" cxnId="{FF17F63A-A20C-49DD-A16B-497028D3E722}">
      <dgm:prSet/>
      <dgm:spPr/>
      <dgm:t>
        <a:bodyPr/>
        <a:lstStyle/>
        <a:p>
          <a:endParaRPr lang="en-US"/>
        </a:p>
      </dgm:t>
    </dgm:pt>
    <dgm:pt modelId="{09142504-C6AB-46C6-B2A1-28E5F8722997}" type="sibTrans" cxnId="{FF17F63A-A20C-49DD-A16B-497028D3E722}">
      <dgm:prSet/>
      <dgm:spPr/>
      <dgm:t>
        <a:bodyPr/>
        <a:lstStyle/>
        <a:p>
          <a:endParaRPr lang="en-US"/>
        </a:p>
      </dgm:t>
    </dgm:pt>
    <dgm:pt modelId="{7E954551-DA3C-4000-BCFD-F70FA894C512}" type="pres">
      <dgm:prSet presAssocID="{F721192C-2B30-44C0-AB9F-DDF2DE05919E}" presName="linear" presStyleCnt="0">
        <dgm:presLayoutVars>
          <dgm:animLvl val="lvl"/>
          <dgm:resizeHandles val="exact"/>
        </dgm:presLayoutVars>
      </dgm:prSet>
      <dgm:spPr/>
    </dgm:pt>
    <dgm:pt modelId="{37A5E510-24D8-4768-B43B-7CD37903F25B}" type="pres">
      <dgm:prSet presAssocID="{C1E6EADF-74DD-419F-80DC-AE5FEBC89D3D}" presName="parentText" presStyleLbl="node1" presStyleIdx="0" presStyleCnt="6">
        <dgm:presLayoutVars>
          <dgm:chMax val="0"/>
          <dgm:bulletEnabled val="1"/>
        </dgm:presLayoutVars>
      </dgm:prSet>
      <dgm:spPr/>
    </dgm:pt>
    <dgm:pt modelId="{23167F44-7A62-40B5-9CC8-C4581ECF43E7}" type="pres">
      <dgm:prSet presAssocID="{B828B0F8-B640-44BC-A663-F418A19323BB}" presName="spacer" presStyleCnt="0"/>
      <dgm:spPr/>
    </dgm:pt>
    <dgm:pt modelId="{F850E90D-4A38-462B-838A-19EC2A84CAA4}" type="pres">
      <dgm:prSet presAssocID="{A3AAAD4D-A81F-46CC-B03A-103677FCF9F7}" presName="parentText" presStyleLbl="node1" presStyleIdx="1" presStyleCnt="6">
        <dgm:presLayoutVars>
          <dgm:chMax val="0"/>
          <dgm:bulletEnabled val="1"/>
        </dgm:presLayoutVars>
      </dgm:prSet>
      <dgm:spPr/>
    </dgm:pt>
    <dgm:pt modelId="{FF5E751D-A743-4638-A47C-DC080E552A7A}" type="pres">
      <dgm:prSet presAssocID="{1E7498B8-D274-4A33-A511-C60805BF24B8}" presName="spacer" presStyleCnt="0"/>
      <dgm:spPr/>
    </dgm:pt>
    <dgm:pt modelId="{C27E7838-4C4F-4817-A6F7-38FA3766C8BE}" type="pres">
      <dgm:prSet presAssocID="{261A4BA5-2991-4BA4-90BE-BC266F2A6345}" presName="parentText" presStyleLbl="node1" presStyleIdx="2" presStyleCnt="6">
        <dgm:presLayoutVars>
          <dgm:chMax val="0"/>
          <dgm:bulletEnabled val="1"/>
        </dgm:presLayoutVars>
      </dgm:prSet>
      <dgm:spPr/>
    </dgm:pt>
    <dgm:pt modelId="{BD122CA5-0799-4F45-8972-6A4A23D41460}" type="pres">
      <dgm:prSet presAssocID="{A867D44C-6A48-476F-811C-6195286D00B2}" presName="spacer" presStyleCnt="0"/>
      <dgm:spPr/>
    </dgm:pt>
    <dgm:pt modelId="{6E31E2B6-957F-4FF6-B191-5C10951E3D34}" type="pres">
      <dgm:prSet presAssocID="{77109567-C122-4F28-9F58-DD5973CB9B37}" presName="parentText" presStyleLbl="node1" presStyleIdx="3" presStyleCnt="6">
        <dgm:presLayoutVars>
          <dgm:chMax val="0"/>
          <dgm:bulletEnabled val="1"/>
        </dgm:presLayoutVars>
      </dgm:prSet>
      <dgm:spPr/>
    </dgm:pt>
    <dgm:pt modelId="{D10843DF-4898-43D6-B648-5AAD88321E49}" type="pres">
      <dgm:prSet presAssocID="{4A741590-C377-4CAD-9464-26D317C0F98E}" presName="spacer" presStyleCnt="0"/>
      <dgm:spPr/>
    </dgm:pt>
    <dgm:pt modelId="{5B9998B7-0106-4533-9F50-24324E65B33B}" type="pres">
      <dgm:prSet presAssocID="{F39B142A-F696-4BEF-A45A-DF0E2C6450E5}" presName="parentText" presStyleLbl="node1" presStyleIdx="4" presStyleCnt="6">
        <dgm:presLayoutVars>
          <dgm:chMax val="0"/>
          <dgm:bulletEnabled val="1"/>
        </dgm:presLayoutVars>
      </dgm:prSet>
      <dgm:spPr/>
    </dgm:pt>
    <dgm:pt modelId="{E4A6D6B9-4638-4875-A580-133C3EC52F3A}" type="pres">
      <dgm:prSet presAssocID="{FB37082E-EE40-4FC2-8331-61BC210F4A65}" presName="spacer" presStyleCnt="0"/>
      <dgm:spPr/>
    </dgm:pt>
    <dgm:pt modelId="{16C315FE-FA53-4AD3-8E82-764613C17010}" type="pres">
      <dgm:prSet presAssocID="{E9D9C08A-34F9-463E-8C00-FDD660F4F32F}" presName="parentText" presStyleLbl="node1" presStyleIdx="5" presStyleCnt="6">
        <dgm:presLayoutVars>
          <dgm:chMax val="0"/>
          <dgm:bulletEnabled val="1"/>
        </dgm:presLayoutVars>
      </dgm:prSet>
      <dgm:spPr/>
    </dgm:pt>
  </dgm:ptLst>
  <dgm:cxnLst>
    <dgm:cxn modelId="{1A0DA00A-9F17-4297-A03F-656B33150ACD}" type="presOf" srcId="{F721192C-2B30-44C0-AB9F-DDF2DE05919E}" destId="{7E954551-DA3C-4000-BCFD-F70FA894C512}" srcOrd="0" destOrd="0" presId="urn:microsoft.com/office/officeart/2005/8/layout/vList2"/>
    <dgm:cxn modelId="{07EFF51F-57A9-499F-9A0F-7D67C0A9EE5C}" srcId="{F721192C-2B30-44C0-AB9F-DDF2DE05919E}" destId="{77109567-C122-4F28-9F58-DD5973CB9B37}" srcOrd="3" destOrd="0" parTransId="{712D9431-AEB3-4072-8710-636FCB7B9CC3}" sibTransId="{4A741590-C377-4CAD-9464-26D317C0F98E}"/>
    <dgm:cxn modelId="{0E4CBE35-506E-44D4-9F35-061F9FDD44ED}" type="presOf" srcId="{A3AAAD4D-A81F-46CC-B03A-103677FCF9F7}" destId="{F850E90D-4A38-462B-838A-19EC2A84CAA4}" srcOrd="0" destOrd="0" presId="urn:microsoft.com/office/officeart/2005/8/layout/vList2"/>
    <dgm:cxn modelId="{E7A03939-07E9-4663-AE0E-B63132B822F1}" type="presOf" srcId="{261A4BA5-2991-4BA4-90BE-BC266F2A6345}" destId="{C27E7838-4C4F-4817-A6F7-38FA3766C8BE}" srcOrd="0" destOrd="0" presId="urn:microsoft.com/office/officeart/2005/8/layout/vList2"/>
    <dgm:cxn modelId="{B87BC839-D295-4B5F-B3CF-0E4AC36811DC}" srcId="{F721192C-2B30-44C0-AB9F-DDF2DE05919E}" destId="{C1E6EADF-74DD-419F-80DC-AE5FEBC89D3D}" srcOrd="0" destOrd="0" parTransId="{08AD182C-8D4F-49C0-BE0C-9B9D8B94E0AA}" sibTransId="{B828B0F8-B640-44BC-A663-F418A19323BB}"/>
    <dgm:cxn modelId="{FF17F63A-A20C-49DD-A16B-497028D3E722}" srcId="{F721192C-2B30-44C0-AB9F-DDF2DE05919E}" destId="{E9D9C08A-34F9-463E-8C00-FDD660F4F32F}" srcOrd="5" destOrd="0" parTransId="{B286F7DE-0AE1-4F56-819C-7533BA0B823C}" sibTransId="{09142504-C6AB-46C6-B2A1-28E5F8722997}"/>
    <dgm:cxn modelId="{104F853E-DCB2-401D-8DCD-F0EE4DB599D4}" srcId="{F721192C-2B30-44C0-AB9F-DDF2DE05919E}" destId="{261A4BA5-2991-4BA4-90BE-BC266F2A6345}" srcOrd="2" destOrd="0" parTransId="{82DB4BE7-B3ED-4701-BABA-D199EC58E0B2}" sibTransId="{A867D44C-6A48-476F-811C-6195286D00B2}"/>
    <dgm:cxn modelId="{1D6171B6-B995-4BA6-A67C-DEB76B4B6DAE}" type="presOf" srcId="{F39B142A-F696-4BEF-A45A-DF0E2C6450E5}" destId="{5B9998B7-0106-4533-9F50-24324E65B33B}" srcOrd="0" destOrd="0" presId="urn:microsoft.com/office/officeart/2005/8/layout/vList2"/>
    <dgm:cxn modelId="{A5596ECA-2F24-4A05-AFF9-D55B371282E6}" srcId="{F721192C-2B30-44C0-AB9F-DDF2DE05919E}" destId="{F39B142A-F696-4BEF-A45A-DF0E2C6450E5}" srcOrd="4" destOrd="0" parTransId="{201CB496-53AF-4422-A392-FBCF4C6CB881}" sibTransId="{FB37082E-EE40-4FC2-8331-61BC210F4A65}"/>
    <dgm:cxn modelId="{C08C1BCF-262A-4696-A4EF-019BB873AC69}" type="presOf" srcId="{E9D9C08A-34F9-463E-8C00-FDD660F4F32F}" destId="{16C315FE-FA53-4AD3-8E82-764613C17010}" srcOrd="0" destOrd="0" presId="urn:microsoft.com/office/officeart/2005/8/layout/vList2"/>
    <dgm:cxn modelId="{3C2C2BE5-8CDB-4769-8CDB-24284B1C4455}" srcId="{F721192C-2B30-44C0-AB9F-DDF2DE05919E}" destId="{A3AAAD4D-A81F-46CC-B03A-103677FCF9F7}" srcOrd="1" destOrd="0" parTransId="{C30A4B2C-4764-4B6C-9CA5-DAD0D25743D5}" sibTransId="{1E7498B8-D274-4A33-A511-C60805BF24B8}"/>
    <dgm:cxn modelId="{A633E9E6-32CB-4BB8-99FE-AA726DA1D609}" type="presOf" srcId="{77109567-C122-4F28-9F58-DD5973CB9B37}" destId="{6E31E2B6-957F-4FF6-B191-5C10951E3D34}" srcOrd="0" destOrd="0" presId="urn:microsoft.com/office/officeart/2005/8/layout/vList2"/>
    <dgm:cxn modelId="{63A8F5E8-F95A-4D1A-97A9-EF3977108C6C}" type="presOf" srcId="{C1E6EADF-74DD-419F-80DC-AE5FEBC89D3D}" destId="{37A5E510-24D8-4768-B43B-7CD37903F25B}" srcOrd="0" destOrd="0" presId="urn:microsoft.com/office/officeart/2005/8/layout/vList2"/>
    <dgm:cxn modelId="{A8DC6A48-B8BF-4E15-8C9B-4979275F21D9}" type="presParOf" srcId="{7E954551-DA3C-4000-BCFD-F70FA894C512}" destId="{37A5E510-24D8-4768-B43B-7CD37903F25B}" srcOrd="0" destOrd="0" presId="urn:microsoft.com/office/officeart/2005/8/layout/vList2"/>
    <dgm:cxn modelId="{1DA0CB48-CD3A-4A9E-B659-0CDFF34AB102}" type="presParOf" srcId="{7E954551-DA3C-4000-BCFD-F70FA894C512}" destId="{23167F44-7A62-40B5-9CC8-C4581ECF43E7}" srcOrd="1" destOrd="0" presId="urn:microsoft.com/office/officeart/2005/8/layout/vList2"/>
    <dgm:cxn modelId="{101538BF-3C7F-4B2A-82CE-C568E6CDDBC7}" type="presParOf" srcId="{7E954551-DA3C-4000-BCFD-F70FA894C512}" destId="{F850E90D-4A38-462B-838A-19EC2A84CAA4}" srcOrd="2" destOrd="0" presId="urn:microsoft.com/office/officeart/2005/8/layout/vList2"/>
    <dgm:cxn modelId="{E3394636-9DE1-4AF3-88F6-45A47CE666F0}" type="presParOf" srcId="{7E954551-DA3C-4000-BCFD-F70FA894C512}" destId="{FF5E751D-A743-4638-A47C-DC080E552A7A}" srcOrd="3" destOrd="0" presId="urn:microsoft.com/office/officeart/2005/8/layout/vList2"/>
    <dgm:cxn modelId="{824F4C11-8DE6-476B-889B-183E9F8242E3}" type="presParOf" srcId="{7E954551-DA3C-4000-BCFD-F70FA894C512}" destId="{C27E7838-4C4F-4817-A6F7-38FA3766C8BE}" srcOrd="4" destOrd="0" presId="urn:microsoft.com/office/officeart/2005/8/layout/vList2"/>
    <dgm:cxn modelId="{82BE33EC-84DA-4810-8262-E940A7268281}" type="presParOf" srcId="{7E954551-DA3C-4000-BCFD-F70FA894C512}" destId="{BD122CA5-0799-4F45-8972-6A4A23D41460}" srcOrd="5" destOrd="0" presId="urn:microsoft.com/office/officeart/2005/8/layout/vList2"/>
    <dgm:cxn modelId="{C9FE551D-33D5-4010-8DB4-005F3EDDA5BB}" type="presParOf" srcId="{7E954551-DA3C-4000-BCFD-F70FA894C512}" destId="{6E31E2B6-957F-4FF6-B191-5C10951E3D34}" srcOrd="6" destOrd="0" presId="urn:microsoft.com/office/officeart/2005/8/layout/vList2"/>
    <dgm:cxn modelId="{CD335029-C7F6-42AA-A1A8-C5764E91801C}" type="presParOf" srcId="{7E954551-DA3C-4000-BCFD-F70FA894C512}" destId="{D10843DF-4898-43D6-B648-5AAD88321E49}" srcOrd="7" destOrd="0" presId="urn:microsoft.com/office/officeart/2005/8/layout/vList2"/>
    <dgm:cxn modelId="{0BAF3BED-F097-4D91-A300-2C9B70007E7D}" type="presParOf" srcId="{7E954551-DA3C-4000-BCFD-F70FA894C512}" destId="{5B9998B7-0106-4533-9F50-24324E65B33B}" srcOrd="8" destOrd="0" presId="urn:microsoft.com/office/officeart/2005/8/layout/vList2"/>
    <dgm:cxn modelId="{B1369125-FF11-498B-95D2-4D6F955B04DE}" type="presParOf" srcId="{7E954551-DA3C-4000-BCFD-F70FA894C512}" destId="{E4A6D6B9-4638-4875-A580-133C3EC52F3A}" srcOrd="9" destOrd="0" presId="urn:microsoft.com/office/officeart/2005/8/layout/vList2"/>
    <dgm:cxn modelId="{CEAD1B30-1C20-4983-B640-FC421025FF0D}" type="presParOf" srcId="{7E954551-DA3C-4000-BCFD-F70FA894C512}" destId="{16C315FE-FA53-4AD3-8E82-764613C1701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2FB051-23C9-41C8-8EA7-E51A2404AF8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C74F34E-BA47-4C8E-ADE0-5E5F594BB4CA}">
      <dgm:prSet/>
      <dgm:spPr/>
      <dgm:t>
        <a:bodyPr/>
        <a:lstStyle/>
        <a:p>
          <a:r>
            <a:rPr lang="en-GB"/>
            <a:t>In the last 15 years what cultural changes has globalisation brought?</a:t>
          </a:r>
          <a:endParaRPr lang="en-US"/>
        </a:p>
      </dgm:t>
    </dgm:pt>
    <dgm:pt modelId="{9D064E48-22C8-489B-9870-A352A927F086}" type="parTrans" cxnId="{E06ED558-09AB-427B-8785-E7CD8A353E9D}">
      <dgm:prSet/>
      <dgm:spPr/>
      <dgm:t>
        <a:bodyPr/>
        <a:lstStyle/>
        <a:p>
          <a:endParaRPr lang="en-US"/>
        </a:p>
      </dgm:t>
    </dgm:pt>
    <dgm:pt modelId="{CFDDE701-4636-4DCC-9004-45F849607327}" type="sibTrans" cxnId="{E06ED558-09AB-427B-8785-E7CD8A353E9D}">
      <dgm:prSet/>
      <dgm:spPr/>
      <dgm:t>
        <a:bodyPr/>
        <a:lstStyle/>
        <a:p>
          <a:endParaRPr lang="en-US"/>
        </a:p>
      </dgm:t>
    </dgm:pt>
    <dgm:pt modelId="{9502B25C-999E-4AC9-A27F-31189FB5CB45}">
      <dgm:prSet/>
      <dgm:spPr/>
      <dgm:t>
        <a:bodyPr/>
        <a:lstStyle/>
        <a:p>
          <a:r>
            <a:rPr lang="en-GB"/>
            <a:t>Discuss how these have had a direct impact on your life</a:t>
          </a:r>
          <a:endParaRPr lang="en-US"/>
        </a:p>
      </dgm:t>
    </dgm:pt>
    <dgm:pt modelId="{393014D3-F929-4249-BF04-3531A89698D6}" type="parTrans" cxnId="{E307FD0E-79C4-481F-8C9F-58C767F0C10B}">
      <dgm:prSet/>
      <dgm:spPr/>
      <dgm:t>
        <a:bodyPr/>
        <a:lstStyle/>
        <a:p>
          <a:endParaRPr lang="en-US"/>
        </a:p>
      </dgm:t>
    </dgm:pt>
    <dgm:pt modelId="{0F5FBA45-FFAC-441E-96D4-BC42307CEF11}" type="sibTrans" cxnId="{E307FD0E-79C4-481F-8C9F-58C767F0C10B}">
      <dgm:prSet/>
      <dgm:spPr/>
      <dgm:t>
        <a:bodyPr/>
        <a:lstStyle/>
        <a:p>
          <a:endParaRPr lang="en-US"/>
        </a:p>
      </dgm:t>
    </dgm:pt>
    <dgm:pt modelId="{74B01FFF-6034-48BD-B096-AE9A896D5A7C}">
      <dgm:prSet/>
      <dgm:spPr/>
      <dgm:t>
        <a:bodyPr/>
        <a:lstStyle/>
        <a:p>
          <a:r>
            <a:rPr lang="en-GB"/>
            <a:t>How have these changes had an impact on your health? </a:t>
          </a:r>
          <a:endParaRPr lang="en-US"/>
        </a:p>
      </dgm:t>
    </dgm:pt>
    <dgm:pt modelId="{D7735F69-C68C-478A-A2DE-0F174DF13562}" type="parTrans" cxnId="{8DEA212B-6EA5-4D72-A8AA-D557ABC5DBE1}">
      <dgm:prSet/>
      <dgm:spPr/>
      <dgm:t>
        <a:bodyPr/>
        <a:lstStyle/>
        <a:p>
          <a:endParaRPr lang="en-US"/>
        </a:p>
      </dgm:t>
    </dgm:pt>
    <dgm:pt modelId="{55692D1B-8668-442D-8D49-ACCA77BEDA9C}" type="sibTrans" cxnId="{8DEA212B-6EA5-4D72-A8AA-D557ABC5DBE1}">
      <dgm:prSet/>
      <dgm:spPr/>
      <dgm:t>
        <a:bodyPr/>
        <a:lstStyle/>
        <a:p>
          <a:endParaRPr lang="en-US"/>
        </a:p>
      </dgm:t>
    </dgm:pt>
    <dgm:pt modelId="{3C0A4244-E955-4601-89E4-47017BC33143}">
      <dgm:prSet/>
      <dgm:spPr/>
      <dgm:t>
        <a:bodyPr/>
        <a:lstStyle/>
        <a:p>
          <a:r>
            <a:rPr lang="en-GB"/>
            <a:t>Discuss how these changes  have had an impact on communities worldwide. </a:t>
          </a:r>
          <a:endParaRPr lang="en-US"/>
        </a:p>
      </dgm:t>
    </dgm:pt>
    <dgm:pt modelId="{33FD3BE1-D3F4-4828-ACD1-682D8E589AEC}" type="parTrans" cxnId="{1BBDAA3D-4474-4C5D-B308-B0BCC400F708}">
      <dgm:prSet/>
      <dgm:spPr/>
      <dgm:t>
        <a:bodyPr/>
        <a:lstStyle/>
        <a:p>
          <a:endParaRPr lang="en-US"/>
        </a:p>
      </dgm:t>
    </dgm:pt>
    <dgm:pt modelId="{74ECADE1-9127-4BEF-BDCF-40DCD926E924}" type="sibTrans" cxnId="{1BBDAA3D-4474-4C5D-B308-B0BCC400F708}">
      <dgm:prSet/>
      <dgm:spPr/>
      <dgm:t>
        <a:bodyPr/>
        <a:lstStyle/>
        <a:p>
          <a:endParaRPr lang="en-US"/>
        </a:p>
      </dgm:t>
    </dgm:pt>
    <dgm:pt modelId="{D9B1CFEC-8D20-4D10-83EB-802C15685A02}" type="pres">
      <dgm:prSet presAssocID="{C62FB051-23C9-41C8-8EA7-E51A2404AF8F}" presName="linear" presStyleCnt="0">
        <dgm:presLayoutVars>
          <dgm:animLvl val="lvl"/>
          <dgm:resizeHandles val="exact"/>
        </dgm:presLayoutVars>
      </dgm:prSet>
      <dgm:spPr/>
    </dgm:pt>
    <dgm:pt modelId="{40572E7F-E01E-42D3-BAF0-1367880E1BCD}" type="pres">
      <dgm:prSet presAssocID="{DC74F34E-BA47-4C8E-ADE0-5E5F594BB4CA}" presName="parentText" presStyleLbl="node1" presStyleIdx="0" presStyleCnt="4">
        <dgm:presLayoutVars>
          <dgm:chMax val="0"/>
          <dgm:bulletEnabled val="1"/>
        </dgm:presLayoutVars>
      </dgm:prSet>
      <dgm:spPr/>
    </dgm:pt>
    <dgm:pt modelId="{1470B0C3-FB46-4C55-8B21-CE3CC046A037}" type="pres">
      <dgm:prSet presAssocID="{CFDDE701-4636-4DCC-9004-45F849607327}" presName="spacer" presStyleCnt="0"/>
      <dgm:spPr/>
    </dgm:pt>
    <dgm:pt modelId="{F2FBCA2F-BCAE-48AC-BA3A-D3C3206F6F2B}" type="pres">
      <dgm:prSet presAssocID="{9502B25C-999E-4AC9-A27F-31189FB5CB45}" presName="parentText" presStyleLbl="node1" presStyleIdx="1" presStyleCnt="4">
        <dgm:presLayoutVars>
          <dgm:chMax val="0"/>
          <dgm:bulletEnabled val="1"/>
        </dgm:presLayoutVars>
      </dgm:prSet>
      <dgm:spPr/>
    </dgm:pt>
    <dgm:pt modelId="{3C16353B-8DDA-4FB5-86D9-F9488F43725A}" type="pres">
      <dgm:prSet presAssocID="{0F5FBA45-FFAC-441E-96D4-BC42307CEF11}" presName="spacer" presStyleCnt="0"/>
      <dgm:spPr/>
    </dgm:pt>
    <dgm:pt modelId="{EC891284-380C-45FD-8F3B-03ADCAC461D4}" type="pres">
      <dgm:prSet presAssocID="{74B01FFF-6034-48BD-B096-AE9A896D5A7C}" presName="parentText" presStyleLbl="node1" presStyleIdx="2" presStyleCnt="4">
        <dgm:presLayoutVars>
          <dgm:chMax val="0"/>
          <dgm:bulletEnabled val="1"/>
        </dgm:presLayoutVars>
      </dgm:prSet>
      <dgm:spPr/>
    </dgm:pt>
    <dgm:pt modelId="{6D8C1AD8-56F3-447D-8A46-237291BD9D8C}" type="pres">
      <dgm:prSet presAssocID="{55692D1B-8668-442D-8D49-ACCA77BEDA9C}" presName="spacer" presStyleCnt="0"/>
      <dgm:spPr/>
    </dgm:pt>
    <dgm:pt modelId="{D8C38DCE-887B-4F29-B972-46689EEE603B}" type="pres">
      <dgm:prSet presAssocID="{3C0A4244-E955-4601-89E4-47017BC33143}" presName="parentText" presStyleLbl="node1" presStyleIdx="3" presStyleCnt="4">
        <dgm:presLayoutVars>
          <dgm:chMax val="0"/>
          <dgm:bulletEnabled val="1"/>
        </dgm:presLayoutVars>
      </dgm:prSet>
      <dgm:spPr/>
    </dgm:pt>
  </dgm:ptLst>
  <dgm:cxnLst>
    <dgm:cxn modelId="{E307FD0E-79C4-481F-8C9F-58C767F0C10B}" srcId="{C62FB051-23C9-41C8-8EA7-E51A2404AF8F}" destId="{9502B25C-999E-4AC9-A27F-31189FB5CB45}" srcOrd="1" destOrd="0" parTransId="{393014D3-F929-4249-BF04-3531A89698D6}" sibTransId="{0F5FBA45-FFAC-441E-96D4-BC42307CEF11}"/>
    <dgm:cxn modelId="{17048620-F759-4E59-A9C1-5D6A9EE083B0}" type="presOf" srcId="{3C0A4244-E955-4601-89E4-47017BC33143}" destId="{D8C38DCE-887B-4F29-B972-46689EEE603B}" srcOrd="0" destOrd="0" presId="urn:microsoft.com/office/officeart/2005/8/layout/vList2"/>
    <dgm:cxn modelId="{8DEA212B-6EA5-4D72-A8AA-D557ABC5DBE1}" srcId="{C62FB051-23C9-41C8-8EA7-E51A2404AF8F}" destId="{74B01FFF-6034-48BD-B096-AE9A896D5A7C}" srcOrd="2" destOrd="0" parTransId="{D7735F69-C68C-478A-A2DE-0F174DF13562}" sibTransId="{55692D1B-8668-442D-8D49-ACCA77BEDA9C}"/>
    <dgm:cxn modelId="{1CFA1735-62DA-433B-AB3E-3EC956D0D7A9}" type="presOf" srcId="{9502B25C-999E-4AC9-A27F-31189FB5CB45}" destId="{F2FBCA2F-BCAE-48AC-BA3A-D3C3206F6F2B}" srcOrd="0" destOrd="0" presId="urn:microsoft.com/office/officeart/2005/8/layout/vList2"/>
    <dgm:cxn modelId="{1BBDAA3D-4474-4C5D-B308-B0BCC400F708}" srcId="{C62FB051-23C9-41C8-8EA7-E51A2404AF8F}" destId="{3C0A4244-E955-4601-89E4-47017BC33143}" srcOrd="3" destOrd="0" parTransId="{33FD3BE1-D3F4-4828-ACD1-682D8E589AEC}" sibTransId="{74ECADE1-9127-4BEF-BDCF-40DCD926E924}"/>
    <dgm:cxn modelId="{0DA0A145-D306-4565-892D-82D89CB8D3F3}" type="presOf" srcId="{74B01FFF-6034-48BD-B096-AE9A896D5A7C}" destId="{EC891284-380C-45FD-8F3B-03ADCAC461D4}" srcOrd="0" destOrd="0" presId="urn:microsoft.com/office/officeart/2005/8/layout/vList2"/>
    <dgm:cxn modelId="{E06ED558-09AB-427B-8785-E7CD8A353E9D}" srcId="{C62FB051-23C9-41C8-8EA7-E51A2404AF8F}" destId="{DC74F34E-BA47-4C8E-ADE0-5E5F594BB4CA}" srcOrd="0" destOrd="0" parTransId="{9D064E48-22C8-489B-9870-A352A927F086}" sibTransId="{CFDDE701-4636-4DCC-9004-45F849607327}"/>
    <dgm:cxn modelId="{342BF6A2-41F6-4586-82B4-4EB12B34E17B}" type="presOf" srcId="{C62FB051-23C9-41C8-8EA7-E51A2404AF8F}" destId="{D9B1CFEC-8D20-4D10-83EB-802C15685A02}" srcOrd="0" destOrd="0" presId="urn:microsoft.com/office/officeart/2005/8/layout/vList2"/>
    <dgm:cxn modelId="{57ED88BC-A382-4EB2-B70B-7E7D0C2AB1F6}" type="presOf" srcId="{DC74F34E-BA47-4C8E-ADE0-5E5F594BB4CA}" destId="{40572E7F-E01E-42D3-BAF0-1367880E1BCD}" srcOrd="0" destOrd="0" presId="urn:microsoft.com/office/officeart/2005/8/layout/vList2"/>
    <dgm:cxn modelId="{8FBB0A0F-BD19-4DAC-898B-942670ED0116}" type="presParOf" srcId="{D9B1CFEC-8D20-4D10-83EB-802C15685A02}" destId="{40572E7F-E01E-42D3-BAF0-1367880E1BCD}" srcOrd="0" destOrd="0" presId="urn:microsoft.com/office/officeart/2005/8/layout/vList2"/>
    <dgm:cxn modelId="{2C70CE6A-DB9A-4FC4-A1D9-A81A07E07A81}" type="presParOf" srcId="{D9B1CFEC-8D20-4D10-83EB-802C15685A02}" destId="{1470B0C3-FB46-4C55-8B21-CE3CC046A037}" srcOrd="1" destOrd="0" presId="urn:microsoft.com/office/officeart/2005/8/layout/vList2"/>
    <dgm:cxn modelId="{4F5EAB2F-EFB7-41E3-AE12-2AF3AE7E3FAB}" type="presParOf" srcId="{D9B1CFEC-8D20-4D10-83EB-802C15685A02}" destId="{F2FBCA2F-BCAE-48AC-BA3A-D3C3206F6F2B}" srcOrd="2" destOrd="0" presId="urn:microsoft.com/office/officeart/2005/8/layout/vList2"/>
    <dgm:cxn modelId="{D9EB6C92-F829-4797-8B60-0748C5F9A5E0}" type="presParOf" srcId="{D9B1CFEC-8D20-4D10-83EB-802C15685A02}" destId="{3C16353B-8DDA-4FB5-86D9-F9488F43725A}" srcOrd="3" destOrd="0" presId="urn:microsoft.com/office/officeart/2005/8/layout/vList2"/>
    <dgm:cxn modelId="{6D6D1B83-3805-4A6B-904B-FAFB65C5FB6E}" type="presParOf" srcId="{D9B1CFEC-8D20-4D10-83EB-802C15685A02}" destId="{EC891284-380C-45FD-8F3B-03ADCAC461D4}" srcOrd="4" destOrd="0" presId="urn:microsoft.com/office/officeart/2005/8/layout/vList2"/>
    <dgm:cxn modelId="{C003FF13-9642-4454-927D-4D396B203B00}" type="presParOf" srcId="{D9B1CFEC-8D20-4D10-83EB-802C15685A02}" destId="{6D8C1AD8-56F3-447D-8A46-237291BD9D8C}" srcOrd="5" destOrd="0" presId="urn:microsoft.com/office/officeart/2005/8/layout/vList2"/>
    <dgm:cxn modelId="{881E2E09-699A-4D72-A54D-1C70772E293D}" type="presParOf" srcId="{D9B1CFEC-8D20-4D10-83EB-802C15685A02}" destId="{D8C38DCE-887B-4F29-B972-46689EEE603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696E94-09ED-4992-AD96-121538E0DC1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C4E7723-7A1F-4147-ABB6-80BD2C452D61}">
      <dgm:prSet/>
      <dgm:spPr/>
      <dgm:t>
        <a:bodyPr/>
        <a:lstStyle/>
        <a:p>
          <a:r>
            <a:rPr lang="en-GB"/>
            <a:t>Increased interconnectedness of communities via mobiles, internet and telecommunications</a:t>
          </a:r>
          <a:endParaRPr lang="en-US"/>
        </a:p>
      </dgm:t>
    </dgm:pt>
    <dgm:pt modelId="{B4628B3D-6DD6-4795-95D9-C5239D9509AC}" type="parTrans" cxnId="{CB1C475B-AE3E-4BF2-8B7F-140E79AF0459}">
      <dgm:prSet/>
      <dgm:spPr/>
      <dgm:t>
        <a:bodyPr/>
        <a:lstStyle/>
        <a:p>
          <a:endParaRPr lang="en-US"/>
        </a:p>
      </dgm:t>
    </dgm:pt>
    <dgm:pt modelId="{3C935EC7-0372-401E-BB52-0EF98138D269}" type="sibTrans" cxnId="{CB1C475B-AE3E-4BF2-8B7F-140E79AF0459}">
      <dgm:prSet/>
      <dgm:spPr/>
      <dgm:t>
        <a:bodyPr/>
        <a:lstStyle/>
        <a:p>
          <a:endParaRPr lang="en-US"/>
        </a:p>
      </dgm:t>
    </dgm:pt>
    <dgm:pt modelId="{607F53AA-D639-4C95-AC62-A7F383C77ED4}">
      <dgm:prSet/>
      <dgm:spPr/>
      <dgm:t>
        <a:bodyPr/>
        <a:lstStyle/>
        <a:p>
          <a:r>
            <a:rPr lang="en-GB" dirty="0"/>
            <a:t>A digital divide remains  between developed and less developed nations but there is  some increased development with many less developed nations skipping stages of development through digital communication. McCracken and Phillips (2012)</a:t>
          </a:r>
          <a:endParaRPr lang="en-US" dirty="0"/>
        </a:p>
      </dgm:t>
    </dgm:pt>
    <dgm:pt modelId="{51AB8037-9587-4DD4-B326-123D12CE14B9}" type="parTrans" cxnId="{A431DC89-E56C-4E08-AF2D-8CFDD6922329}">
      <dgm:prSet/>
      <dgm:spPr/>
      <dgm:t>
        <a:bodyPr/>
        <a:lstStyle/>
        <a:p>
          <a:endParaRPr lang="en-US"/>
        </a:p>
      </dgm:t>
    </dgm:pt>
    <dgm:pt modelId="{69CB891D-B081-4B95-BD29-1113CF4135BE}" type="sibTrans" cxnId="{A431DC89-E56C-4E08-AF2D-8CFDD6922329}">
      <dgm:prSet/>
      <dgm:spPr/>
      <dgm:t>
        <a:bodyPr/>
        <a:lstStyle/>
        <a:p>
          <a:endParaRPr lang="en-US"/>
        </a:p>
      </dgm:t>
    </dgm:pt>
    <dgm:pt modelId="{F9BAB360-9F96-4FF5-9101-247CA0575AA6}" type="pres">
      <dgm:prSet presAssocID="{C5696E94-09ED-4992-AD96-121538E0DC1B}" presName="linear" presStyleCnt="0">
        <dgm:presLayoutVars>
          <dgm:animLvl val="lvl"/>
          <dgm:resizeHandles val="exact"/>
        </dgm:presLayoutVars>
      </dgm:prSet>
      <dgm:spPr/>
    </dgm:pt>
    <dgm:pt modelId="{AC8D5831-A564-4610-A8E9-7BE4A6D44CBC}" type="pres">
      <dgm:prSet presAssocID="{2C4E7723-7A1F-4147-ABB6-80BD2C452D61}" presName="parentText" presStyleLbl="node1" presStyleIdx="0" presStyleCnt="2">
        <dgm:presLayoutVars>
          <dgm:chMax val="0"/>
          <dgm:bulletEnabled val="1"/>
        </dgm:presLayoutVars>
      </dgm:prSet>
      <dgm:spPr/>
    </dgm:pt>
    <dgm:pt modelId="{2411D6CF-7FB0-4A6C-89E1-1A7ACEB33D04}" type="pres">
      <dgm:prSet presAssocID="{3C935EC7-0372-401E-BB52-0EF98138D269}" presName="spacer" presStyleCnt="0"/>
      <dgm:spPr/>
    </dgm:pt>
    <dgm:pt modelId="{59666285-189A-4E03-99C5-7B202D140E8E}" type="pres">
      <dgm:prSet presAssocID="{607F53AA-D639-4C95-AC62-A7F383C77ED4}" presName="parentText" presStyleLbl="node1" presStyleIdx="1" presStyleCnt="2">
        <dgm:presLayoutVars>
          <dgm:chMax val="0"/>
          <dgm:bulletEnabled val="1"/>
        </dgm:presLayoutVars>
      </dgm:prSet>
      <dgm:spPr/>
    </dgm:pt>
  </dgm:ptLst>
  <dgm:cxnLst>
    <dgm:cxn modelId="{CB1C475B-AE3E-4BF2-8B7F-140E79AF0459}" srcId="{C5696E94-09ED-4992-AD96-121538E0DC1B}" destId="{2C4E7723-7A1F-4147-ABB6-80BD2C452D61}" srcOrd="0" destOrd="0" parTransId="{B4628B3D-6DD6-4795-95D9-C5239D9509AC}" sibTransId="{3C935EC7-0372-401E-BB52-0EF98138D269}"/>
    <dgm:cxn modelId="{A431DC89-E56C-4E08-AF2D-8CFDD6922329}" srcId="{C5696E94-09ED-4992-AD96-121538E0DC1B}" destId="{607F53AA-D639-4C95-AC62-A7F383C77ED4}" srcOrd="1" destOrd="0" parTransId="{51AB8037-9587-4DD4-B326-123D12CE14B9}" sibTransId="{69CB891D-B081-4B95-BD29-1113CF4135BE}"/>
    <dgm:cxn modelId="{CC0CA591-3F28-49BB-9B80-48E7F441CBA9}" type="presOf" srcId="{607F53AA-D639-4C95-AC62-A7F383C77ED4}" destId="{59666285-189A-4E03-99C5-7B202D140E8E}" srcOrd="0" destOrd="0" presId="urn:microsoft.com/office/officeart/2005/8/layout/vList2"/>
    <dgm:cxn modelId="{669768DD-C04D-4604-A837-D50D8CD81448}" type="presOf" srcId="{2C4E7723-7A1F-4147-ABB6-80BD2C452D61}" destId="{AC8D5831-A564-4610-A8E9-7BE4A6D44CBC}" srcOrd="0" destOrd="0" presId="urn:microsoft.com/office/officeart/2005/8/layout/vList2"/>
    <dgm:cxn modelId="{DBED78EA-9358-482A-A5FB-9839DDF69612}" type="presOf" srcId="{C5696E94-09ED-4992-AD96-121538E0DC1B}" destId="{F9BAB360-9F96-4FF5-9101-247CA0575AA6}" srcOrd="0" destOrd="0" presId="urn:microsoft.com/office/officeart/2005/8/layout/vList2"/>
    <dgm:cxn modelId="{21206C6C-E589-4968-A16E-80CA5AC04B2F}" type="presParOf" srcId="{F9BAB360-9F96-4FF5-9101-247CA0575AA6}" destId="{AC8D5831-A564-4610-A8E9-7BE4A6D44CBC}" srcOrd="0" destOrd="0" presId="urn:microsoft.com/office/officeart/2005/8/layout/vList2"/>
    <dgm:cxn modelId="{F8FF8722-1A55-412E-99ED-8D33495C4ED3}" type="presParOf" srcId="{F9BAB360-9F96-4FF5-9101-247CA0575AA6}" destId="{2411D6CF-7FB0-4A6C-89E1-1A7ACEB33D04}" srcOrd="1" destOrd="0" presId="urn:microsoft.com/office/officeart/2005/8/layout/vList2"/>
    <dgm:cxn modelId="{F3017332-696D-4214-8E5F-D0FFBAEABA33}" type="presParOf" srcId="{F9BAB360-9F96-4FF5-9101-247CA0575AA6}" destId="{59666285-189A-4E03-99C5-7B202D140E8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A2F64-B1FA-40D5-AC34-3DD0F6836F2C}">
      <dsp:nvSpPr>
        <dsp:cNvPr id="0" name=""/>
        <dsp:cNvSpPr/>
      </dsp:nvSpPr>
      <dsp:spPr>
        <a:xfrm>
          <a:off x="0" y="79715"/>
          <a:ext cx="3943350" cy="128663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Think about where the clothes you are wearing were made? </a:t>
          </a:r>
          <a:endParaRPr lang="en-US" sz="2300" kern="1200"/>
        </a:p>
      </dsp:txBody>
      <dsp:txXfrm>
        <a:off x="62808" y="142523"/>
        <a:ext cx="3817734" cy="1161018"/>
      </dsp:txXfrm>
    </dsp:sp>
    <dsp:sp modelId="{6164B2FE-FF6F-43EC-A54B-1052F4BB91C9}">
      <dsp:nvSpPr>
        <dsp:cNvPr id="0" name=""/>
        <dsp:cNvSpPr/>
      </dsp:nvSpPr>
      <dsp:spPr>
        <a:xfrm>
          <a:off x="0" y="1432589"/>
          <a:ext cx="3943350" cy="1286634"/>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What about your mobile phone/ laptop/ tablet device? Where were these made? </a:t>
          </a:r>
          <a:endParaRPr lang="en-US" sz="2300" kern="1200"/>
        </a:p>
      </dsp:txBody>
      <dsp:txXfrm>
        <a:off x="62808" y="1495397"/>
        <a:ext cx="3817734" cy="1161018"/>
      </dsp:txXfrm>
    </dsp:sp>
    <dsp:sp modelId="{868710BB-5E54-48C1-9FC3-3DC3B309520B}">
      <dsp:nvSpPr>
        <dsp:cNvPr id="0" name=""/>
        <dsp:cNvSpPr/>
      </dsp:nvSpPr>
      <dsp:spPr>
        <a:xfrm>
          <a:off x="0" y="2785464"/>
          <a:ext cx="3943350" cy="1286634"/>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What about your shoes / bag? </a:t>
          </a:r>
          <a:endParaRPr lang="en-US" sz="2300" kern="1200"/>
        </a:p>
      </dsp:txBody>
      <dsp:txXfrm>
        <a:off x="62808" y="2848272"/>
        <a:ext cx="3817734" cy="1161018"/>
      </dsp:txXfrm>
    </dsp:sp>
    <dsp:sp modelId="{1AE313EF-142A-4A3C-B4B7-8B9E6820D4A0}">
      <dsp:nvSpPr>
        <dsp:cNvPr id="0" name=""/>
        <dsp:cNvSpPr/>
      </dsp:nvSpPr>
      <dsp:spPr>
        <a:xfrm>
          <a:off x="0" y="4138338"/>
          <a:ext cx="3943350" cy="1286634"/>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We will discuss some of these ideas in the interactive seminar</a:t>
          </a:r>
          <a:endParaRPr lang="en-US" sz="2300" kern="1200"/>
        </a:p>
      </dsp:txBody>
      <dsp:txXfrm>
        <a:off x="62808" y="4201146"/>
        <a:ext cx="3817734" cy="1161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D7E71-65F0-496F-856D-460A9545074C}">
      <dsp:nvSpPr>
        <dsp:cNvPr id="0" name=""/>
        <dsp:cNvSpPr/>
      </dsp:nvSpPr>
      <dsp:spPr>
        <a:xfrm>
          <a:off x="0" y="89588"/>
          <a:ext cx="5111749" cy="1072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What is globalisation?</a:t>
          </a:r>
          <a:endParaRPr lang="en-US" sz="2700" kern="1200"/>
        </a:p>
      </dsp:txBody>
      <dsp:txXfrm>
        <a:off x="52359" y="141947"/>
        <a:ext cx="5007031" cy="967861"/>
      </dsp:txXfrm>
    </dsp:sp>
    <dsp:sp modelId="{273439D4-162B-4B6B-93FF-E451E7BFE3CF}">
      <dsp:nvSpPr>
        <dsp:cNvPr id="0" name=""/>
        <dsp:cNvSpPr/>
      </dsp:nvSpPr>
      <dsp:spPr>
        <a:xfrm>
          <a:off x="0" y="1239927"/>
          <a:ext cx="5111749" cy="1072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What do we mean by this term ? </a:t>
          </a:r>
          <a:endParaRPr lang="en-US" sz="2700" kern="1200"/>
        </a:p>
      </dsp:txBody>
      <dsp:txXfrm>
        <a:off x="52359" y="1292286"/>
        <a:ext cx="5007031" cy="967861"/>
      </dsp:txXfrm>
    </dsp:sp>
    <dsp:sp modelId="{07CF63CE-E879-42D2-82FB-5942004B4ED3}">
      <dsp:nvSpPr>
        <dsp:cNvPr id="0" name=""/>
        <dsp:cNvSpPr/>
      </dsp:nvSpPr>
      <dsp:spPr>
        <a:xfrm>
          <a:off x="0" y="2390266"/>
          <a:ext cx="5111749" cy="1072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Write down your own definition of this </a:t>
          </a:r>
          <a:endParaRPr lang="en-US" sz="2700" kern="1200"/>
        </a:p>
      </dsp:txBody>
      <dsp:txXfrm>
        <a:off x="52359" y="2442625"/>
        <a:ext cx="5007031" cy="967861"/>
      </dsp:txXfrm>
    </dsp:sp>
    <dsp:sp modelId="{D1D1B132-D0D3-49DD-B647-CBEFDC2E9B95}">
      <dsp:nvSpPr>
        <dsp:cNvPr id="0" name=""/>
        <dsp:cNvSpPr/>
      </dsp:nvSpPr>
      <dsp:spPr>
        <a:xfrm>
          <a:off x="0" y="3540606"/>
          <a:ext cx="5111749" cy="1072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What influence does globalisation  have on health? </a:t>
          </a:r>
          <a:endParaRPr lang="en-US" sz="2700" kern="1200"/>
        </a:p>
      </dsp:txBody>
      <dsp:txXfrm>
        <a:off x="52359" y="3592965"/>
        <a:ext cx="5007031" cy="967861"/>
      </dsp:txXfrm>
    </dsp:sp>
    <dsp:sp modelId="{342F9B72-DA61-45CB-8F23-6E6E4C72CAF2}">
      <dsp:nvSpPr>
        <dsp:cNvPr id="0" name=""/>
        <dsp:cNvSpPr/>
      </dsp:nvSpPr>
      <dsp:spPr>
        <a:xfrm>
          <a:off x="0" y="4690945"/>
          <a:ext cx="5111749" cy="1072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What health issues have a global impact? </a:t>
          </a:r>
          <a:endParaRPr lang="en-US" sz="2700" kern="1200"/>
        </a:p>
      </dsp:txBody>
      <dsp:txXfrm>
        <a:off x="52359" y="4743304"/>
        <a:ext cx="5007031" cy="9678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E510-24D8-4768-B43B-7CD37903F25B}">
      <dsp:nvSpPr>
        <dsp:cNvPr id="0" name=""/>
        <dsp:cNvSpPr/>
      </dsp:nvSpPr>
      <dsp:spPr>
        <a:xfrm>
          <a:off x="0" y="348083"/>
          <a:ext cx="3943350" cy="7558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In the last 10-20 years how has your life changed ?</a:t>
          </a:r>
          <a:endParaRPr lang="en-US" sz="1900" kern="1200"/>
        </a:p>
      </dsp:txBody>
      <dsp:txXfrm>
        <a:off x="36896" y="384979"/>
        <a:ext cx="3869558" cy="682028"/>
      </dsp:txXfrm>
    </dsp:sp>
    <dsp:sp modelId="{F850E90D-4A38-462B-838A-19EC2A84CAA4}">
      <dsp:nvSpPr>
        <dsp:cNvPr id="0" name=""/>
        <dsp:cNvSpPr/>
      </dsp:nvSpPr>
      <dsp:spPr>
        <a:xfrm>
          <a:off x="0" y="1158624"/>
          <a:ext cx="3943350" cy="755820"/>
        </a:xfrm>
        <a:prstGeom prst="round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What technologies have changed? </a:t>
          </a:r>
          <a:endParaRPr lang="en-US" sz="1900" kern="1200"/>
        </a:p>
      </dsp:txBody>
      <dsp:txXfrm>
        <a:off x="36896" y="1195520"/>
        <a:ext cx="3869558" cy="682028"/>
      </dsp:txXfrm>
    </dsp:sp>
    <dsp:sp modelId="{C27E7838-4C4F-4817-A6F7-38FA3766C8BE}">
      <dsp:nvSpPr>
        <dsp:cNvPr id="0" name=""/>
        <dsp:cNvSpPr/>
      </dsp:nvSpPr>
      <dsp:spPr>
        <a:xfrm>
          <a:off x="0" y="1969164"/>
          <a:ext cx="3943350" cy="755820"/>
        </a:xfrm>
        <a:prstGeom prst="round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Do you communicate with people in a different way from 10 years ago? </a:t>
          </a:r>
          <a:endParaRPr lang="en-US" sz="1900" kern="1200"/>
        </a:p>
      </dsp:txBody>
      <dsp:txXfrm>
        <a:off x="36896" y="2006060"/>
        <a:ext cx="3869558" cy="682028"/>
      </dsp:txXfrm>
    </dsp:sp>
    <dsp:sp modelId="{6E31E2B6-957F-4FF6-B191-5C10951E3D34}">
      <dsp:nvSpPr>
        <dsp:cNvPr id="0" name=""/>
        <dsp:cNvSpPr/>
      </dsp:nvSpPr>
      <dsp:spPr>
        <a:xfrm>
          <a:off x="0" y="2779704"/>
          <a:ext cx="3943350" cy="755820"/>
        </a:xfrm>
        <a:prstGeom prst="round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Has the way you socialise changed?</a:t>
          </a:r>
          <a:endParaRPr lang="en-US" sz="1900" kern="1200"/>
        </a:p>
      </dsp:txBody>
      <dsp:txXfrm>
        <a:off x="36896" y="2816600"/>
        <a:ext cx="3869558" cy="682028"/>
      </dsp:txXfrm>
    </dsp:sp>
    <dsp:sp modelId="{5B9998B7-0106-4533-9F50-24324E65B33B}">
      <dsp:nvSpPr>
        <dsp:cNvPr id="0" name=""/>
        <dsp:cNvSpPr/>
      </dsp:nvSpPr>
      <dsp:spPr>
        <a:xfrm>
          <a:off x="0" y="3590244"/>
          <a:ext cx="3943350" cy="755820"/>
        </a:xfrm>
        <a:prstGeom prst="round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Has the way you manage or monitor your health changed? </a:t>
          </a:r>
          <a:endParaRPr lang="en-US" sz="1900" kern="1200"/>
        </a:p>
      </dsp:txBody>
      <dsp:txXfrm>
        <a:off x="36896" y="3627140"/>
        <a:ext cx="3869558" cy="682028"/>
      </dsp:txXfrm>
    </dsp:sp>
    <dsp:sp modelId="{16C315FE-FA53-4AD3-8E82-764613C17010}">
      <dsp:nvSpPr>
        <dsp:cNvPr id="0" name=""/>
        <dsp:cNvSpPr/>
      </dsp:nvSpPr>
      <dsp:spPr>
        <a:xfrm>
          <a:off x="0" y="4400784"/>
          <a:ext cx="3943350" cy="75582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Write down some ideas on this .</a:t>
          </a:r>
          <a:endParaRPr lang="en-US" sz="1900" kern="1200"/>
        </a:p>
      </dsp:txBody>
      <dsp:txXfrm>
        <a:off x="36896" y="4437680"/>
        <a:ext cx="3869558" cy="6820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72E7F-E01E-42D3-BAF0-1367880E1BCD}">
      <dsp:nvSpPr>
        <dsp:cNvPr id="0" name=""/>
        <dsp:cNvSpPr/>
      </dsp:nvSpPr>
      <dsp:spPr>
        <a:xfrm>
          <a:off x="0" y="9144"/>
          <a:ext cx="3943350" cy="131975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In the last 15 years what cultural changes has globalisation brought?</a:t>
          </a:r>
          <a:endParaRPr lang="en-US" sz="2400" kern="1200"/>
        </a:p>
      </dsp:txBody>
      <dsp:txXfrm>
        <a:off x="64425" y="73569"/>
        <a:ext cx="3814500" cy="1190909"/>
      </dsp:txXfrm>
    </dsp:sp>
    <dsp:sp modelId="{F2FBCA2F-BCAE-48AC-BA3A-D3C3206F6F2B}">
      <dsp:nvSpPr>
        <dsp:cNvPr id="0" name=""/>
        <dsp:cNvSpPr/>
      </dsp:nvSpPr>
      <dsp:spPr>
        <a:xfrm>
          <a:off x="0" y="1398024"/>
          <a:ext cx="3943350" cy="1319759"/>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Discuss how these have had a direct impact on your life</a:t>
          </a:r>
          <a:endParaRPr lang="en-US" sz="2400" kern="1200"/>
        </a:p>
      </dsp:txBody>
      <dsp:txXfrm>
        <a:off x="64425" y="1462449"/>
        <a:ext cx="3814500" cy="1190909"/>
      </dsp:txXfrm>
    </dsp:sp>
    <dsp:sp modelId="{EC891284-380C-45FD-8F3B-03ADCAC461D4}">
      <dsp:nvSpPr>
        <dsp:cNvPr id="0" name=""/>
        <dsp:cNvSpPr/>
      </dsp:nvSpPr>
      <dsp:spPr>
        <a:xfrm>
          <a:off x="0" y="2786904"/>
          <a:ext cx="3943350" cy="1319759"/>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How have these changes had an impact on your health? </a:t>
          </a:r>
          <a:endParaRPr lang="en-US" sz="2400" kern="1200"/>
        </a:p>
      </dsp:txBody>
      <dsp:txXfrm>
        <a:off x="64425" y="2851329"/>
        <a:ext cx="3814500" cy="1190909"/>
      </dsp:txXfrm>
    </dsp:sp>
    <dsp:sp modelId="{D8C38DCE-887B-4F29-B972-46689EEE603B}">
      <dsp:nvSpPr>
        <dsp:cNvPr id="0" name=""/>
        <dsp:cNvSpPr/>
      </dsp:nvSpPr>
      <dsp:spPr>
        <a:xfrm>
          <a:off x="0" y="4175784"/>
          <a:ext cx="3943350" cy="131975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Discuss how these changes  have had an impact on communities worldwide. </a:t>
          </a:r>
          <a:endParaRPr lang="en-US" sz="2400" kern="1200"/>
        </a:p>
      </dsp:txBody>
      <dsp:txXfrm>
        <a:off x="64425" y="4240209"/>
        <a:ext cx="3814500" cy="11909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D5831-A564-4610-A8E9-7BE4A6D44CBC}">
      <dsp:nvSpPr>
        <dsp:cNvPr id="0" name=""/>
        <dsp:cNvSpPr/>
      </dsp:nvSpPr>
      <dsp:spPr>
        <a:xfrm>
          <a:off x="0" y="442387"/>
          <a:ext cx="4762872" cy="24539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Increased interconnectedness of communities via mobiles, internet and telecommunications</a:t>
          </a:r>
          <a:endParaRPr lang="en-US" sz="2100" kern="1200"/>
        </a:p>
      </dsp:txBody>
      <dsp:txXfrm>
        <a:off x="119791" y="562178"/>
        <a:ext cx="4523290" cy="2214346"/>
      </dsp:txXfrm>
    </dsp:sp>
    <dsp:sp modelId="{59666285-189A-4E03-99C5-7B202D140E8E}">
      <dsp:nvSpPr>
        <dsp:cNvPr id="0" name=""/>
        <dsp:cNvSpPr/>
      </dsp:nvSpPr>
      <dsp:spPr>
        <a:xfrm>
          <a:off x="0" y="2956796"/>
          <a:ext cx="4762872" cy="24539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A digital divide remains  between developed and less developed nations but there is  some increased development with many less developed nations skipping stages of development through digital communication. McCracken and Phillips (2012)</a:t>
          </a:r>
          <a:endParaRPr lang="en-US" sz="2100" kern="1200" dirty="0"/>
        </a:p>
      </dsp:txBody>
      <dsp:txXfrm>
        <a:off x="119791" y="3076587"/>
        <a:ext cx="4523290" cy="22143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885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7636" y="0"/>
            <a:ext cx="2951163" cy="498852"/>
          </a:xfrm>
          <a:prstGeom prst="rect">
            <a:avLst/>
          </a:prstGeom>
        </p:spPr>
        <p:txBody>
          <a:bodyPr vert="horz" lIns="91440" tIns="45720" rIns="91440" bIns="45720" rtlCol="0"/>
          <a:lstStyle>
            <a:lvl1pPr algn="r">
              <a:defRPr sz="1200"/>
            </a:lvl1pPr>
          </a:lstStyle>
          <a:p>
            <a:fld id="{A8F3A05D-8FFC-4633-B890-F8BCA368F0A1}" type="datetimeFigureOut">
              <a:rPr lang="en-GB" smtClean="0"/>
              <a:t>26/07/2022</a:t>
            </a:fld>
            <a:endParaRPr lang="en-GB"/>
          </a:p>
        </p:txBody>
      </p:sp>
      <p:sp>
        <p:nvSpPr>
          <p:cNvPr id="4" name="Footer Placeholder 3"/>
          <p:cNvSpPr>
            <a:spLocks noGrp="1"/>
          </p:cNvSpPr>
          <p:nvPr>
            <p:ph type="ftr" sz="quarter" idx="2"/>
          </p:nvPr>
        </p:nvSpPr>
        <p:spPr>
          <a:xfrm>
            <a:off x="0" y="9443662"/>
            <a:ext cx="2951163" cy="49885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7636" y="9443662"/>
            <a:ext cx="2951163" cy="498851"/>
          </a:xfrm>
          <a:prstGeom prst="rect">
            <a:avLst/>
          </a:prstGeom>
        </p:spPr>
        <p:txBody>
          <a:bodyPr vert="horz" lIns="91440" tIns="45720" rIns="91440" bIns="45720" rtlCol="0" anchor="b"/>
          <a:lstStyle>
            <a:lvl1pPr algn="r">
              <a:defRPr sz="1200"/>
            </a:lvl1pPr>
          </a:lstStyle>
          <a:p>
            <a:fld id="{A91497F8-2154-4CD7-8A7C-37D2090D38D6}" type="slidenum">
              <a:rPr lang="en-GB" smtClean="0"/>
              <a:t>‹#›</a:t>
            </a:fld>
            <a:endParaRPr lang="en-GB"/>
          </a:p>
        </p:txBody>
      </p:sp>
    </p:spTree>
    <p:extLst>
      <p:ext uri="{BB962C8B-B14F-4D97-AF65-F5344CB8AC3E}">
        <p14:creationId xmlns:p14="http://schemas.microsoft.com/office/powerpoint/2010/main" val="1476918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885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7636" y="0"/>
            <a:ext cx="2951163" cy="498852"/>
          </a:xfrm>
          <a:prstGeom prst="rect">
            <a:avLst/>
          </a:prstGeom>
        </p:spPr>
        <p:txBody>
          <a:bodyPr vert="horz" lIns="91440" tIns="45720" rIns="91440" bIns="45720" rtlCol="0"/>
          <a:lstStyle>
            <a:lvl1pPr algn="r">
              <a:defRPr sz="1200"/>
            </a:lvl1pPr>
          </a:lstStyle>
          <a:p>
            <a:fld id="{9D364758-E1C2-4282-890F-A74FA95FF7CA}" type="datetimeFigureOut">
              <a:rPr lang="en-GB" smtClean="0"/>
              <a:pPr/>
              <a:t>26/07/2022</a:t>
            </a:fld>
            <a:endParaRPr lang="en-GB"/>
          </a:p>
        </p:txBody>
      </p:sp>
      <p:sp>
        <p:nvSpPr>
          <p:cNvPr id="4" name="Slide Image Placeholder 3"/>
          <p:cNvSpPr>
            <a:spLocks noGrp="1" noRot="1" noChangeAspect="1"/>
          </p:cNvSpPr>
          <p:nvPr>
            <p:ph type="sldImg" idx="2"/>
          </p:nvPr>
        </p:nvSpPr>
        <p:spPr>
          <a:xfrm>
            <a:off x="1168400" y="1243013"/>
            <a:ext cx="4473575" cy="33559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1038" y="4784835"/>
            <a:ext cx="5448300" cy="391486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3662"/>
            <a:ext cx="2951163" cy="49885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7636" y="9443662"/>
            <a:ext cx="2951163" cy="498851"/>
          </a:xfrm>
          <a:prstGeom prst="rect">
            <a:avLst/>
          </a:prstGeom>
        </p:spPr>
        <p:txBody>
          <a:bodyPr vert="horz" lIns="91440" tIns="45720" rIns="91440" bIns="45720" rtlCol="0" anchor="b"/>
          <a:lstStyle>
            <a:lvl1pPr algn="r">
              <a:defRPr sz="1200"/>
            </a:lvl1pPr>
          </a:lstStyle>
          <a:p>
            <a:fld id="{7C59DFB3-AD75-4D0E-81BB-3ADF6280BFA8}" type="slidenum">
              <a:rPr lang="en-GB" smtClean="0"/>
              <a:pPr/>
              <a:t>‹#›</a:t>
            </a:fld>
            <a:endParaRPr lang="en-GB"/>
          </a:p>
        </p:txBody>
      </p:sp>
    </p:spTree>
    <p:extLst>
      <p:ext uri="{BB962C8B-B14F-4D97-AF65-F5344CB8AC3E}">
        <p14:creationId xmlns:p14="http://schemas.microsoft.com/office/powerpoint/2010/main" val="3412737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Eg</a:t>
            </a:r>
            <a:r>
              <a:rPr lang="en-GB" dirty="0"/>
              <a:t> proliferation of call centres in India available 24/7 – changing family /social structures</a:t>
            </a:r>
          </a:p>
          <a:p>
            <a:endParaRPr lang="en-GB" dirty="0"/>
          </a:p>
        </p:txBody>
      </p:sp>
      <p:sp>
        <p:nvSpPr>
          <p:cNvPr id="4" name="Slide Number Placeholder 3"/>
          <p:cNvSpPr>
            <a:spLocks noGrp="1"/>
          </p:cNvSpPr>
          <p:nvPr>
            <p:ph type="sldNum" sz="quarter" idx="10"/>
          </p:nvPr>
        </p:nvSpPr>
        <p:spPr/>
        <p:txBody>
          <a:bodyPr/>
          <a:lstStyle/>
          <a:p>
            <a:fld id="{7C59DFB3-AD75-4D0E-81BB-3ADF6280BFA8}" type="slidenum">
              <a:rPr lang="en-GB" smtClean="0"/>
              <a:pPr/>
              <a:t>11</a:t>
            </a:fld>
            <a:endParaRPr lang="en-GB"/>
          </a:p>
        </p:txBody>
      </p:sp>
    </p:spTree>
    <p:extLst>
      <p:ext uri="{BB962C8B-B14F-4D97-AF65-F5344CB8AC3E}">
        <p14:creationId xmlns:p14="http://schemas.microsoft.com/office/powerpoint/2010/main" val="3056638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A30B21E1-9227-4B9F-883E-565B9CD50CE6}" type="slidenum">
              <a:rPr lang="en-US" altLang="en-US" sz="1200"/>
              <a:pPr eaLnBrk="1" hangingPunct="1"/>
              <a:t>35</a:t>
            </a:fld>
            <a:endParaRPr lang="en-US" altLang="en-US"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8136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072C6A71-29A3-4A5E-8DA5-E52C6A5D6B6E}" type="slidenum">
              <a:rPr lang="en-US" altLang="en-US" sz="1200"/>
              <a:pPr eaLnBrk="1" hangingPunct="1"/>
              <a:t>36</a:t>
            </a:fld>
            <a:endParaRPr lang="en-US" altLang="en-US" sz="12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50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BC7944-4B4F-47EF-BC88-F37A78A71774}" type="slidenum">
              <a:rPr lang="en-US" altLang="en-US"/>
              <a:pPr/>
              <a:t>37</a:t>
            </a:fld>
            <a:endParaRPr lang="en-US" alt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AU" altLang="en-US"/>
          </a:p>
        </p:txBody>
      </p:sp>
    </p:spTree>
    <p:extLst>
      <p:ext uri="{BB962C8B-B14F-4D97-AF65-F5344CB8AC3E}">
        <p14:creationId xmlns:p14="http://schemas.microsoft.com/office/powerpoint/2010/main" val="3506433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Rising death rates from cardiovascular diseases ( up until 1970s then improved advances in treatment of cardiovascular diseases)  and stroke </a:t>
            </a:r>
          </a:p>
          <a:p>
            <a:endParaRPr lang="en-GB" dirty="0"/>
          </a:p>
        </p:txBody>
      </p:sp>
      <p:sp>
        <p:nvSpPr>
          <p:cNvPr id="4" name="Slide Number Placeholder 3"/>
          <p:cNvSpPr>
            <a:spLocks noGrp="1"/>
          </p:cNvSpPr>
          <p:nvPr>
            <p:ph type="sldNum" sz="quarter" idx="10"/>
          </p:nvPr>
        </p:nvSpPr>
        <p:spPr/>
        <p:txBody>
          <a:bodyPr/>
          <a:lstStyle/>
          <a:p>
            <a:fld id="{7C59DFB3-AD75-4D0E-81BB-3ADF6280BFA8}" type="slidenum">
              <a:rPr lang="en-GB" smtClean="0"/>
              <a:pPr/>
              <a:t>49</a:t>
            </a:fld>
            <a:endParaRPr lang="en-GB"/>
          </a:p>
        </p:txBody>
      </p:sp>
    </p:spTree>
    <p:extLst>
      <p:ext uri="{BB962C8B-B14F-4D97-AF65-F5344CB8AC3E}">
        <p14:creationId xmlns:p14="http://schemas.microsoft.com/office/powerpoint/2010/main" val="381737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Introduction of oral rehydration therapy in 1970s, zinc supplement therapy ( since 2000) to fight diarrhoeal disease has saved millions of lives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Better nutrition, improved living standards , increased access to education and improvements in women’s rights have been essential components  to improvements in medical advances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C59DFB3-AD75-4D0E-81BB-3ADF6280BFA8}" type="slidenum">
              <a:rPr lang="en-GB" smtClean="0"/>
              <a:pPr/>
              <a:t>50</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None/>
            </a:pPr>
            <a:r>
              <a:rPr lang="en-GB" sz="1200" dirty="0"/>
              <a:t>OECD 2004, Health Data, 3</a:t>
            </a:r>
            <a:r>
              <a:rPr lang="en-GB" sz="1200" baseline="30000" dirty="0"/>
              <a:t>rd</a:t>
            </a:r>
            <a:r>
              <a:rPr lang="en-GB" sz="1200" dirty="0"/>
              <a:t> Edition. Paris</a:t>
            </a:r>
          </a:p>
          <a:p>
            <a:pPr>
              <a:lnSpc>
                <a:spcPct val="90000"/>
              </a:lnSpc>
              <a:buNone/>
            </a:pPr>
            <a:endParaRPr lang="en-GB" sz="1200" dirty="0"/>
          </a:p>
          <a:p>
            <a:pPr>
              <a:lnSpc>
                <a:spcPct val="90000"/>
              </a:lnSpc>
              <a:buNone/>
            </a:pPr>
            <a:r>
              <a:rPr lang="en-GB" sz="1200" dirty="0"/>
              <a:t>	The World Bank. 2006. </a:t>
            </a:r>
            <a:r>
              <a:rPr lang="en-GB" sz="1200" i="1" dirty="0"/>
              <a:t>Health Financing Revisited, A Practitioner’s Guide</a:t>
            </a:r>
            <a:r>
              <a:rPr lang="en-GB" sz="1200" dirty="0"/>
              <a:t>.</a:t>
            </a:r>
          </a:p>
          <a:p>
            <a:endParaRPr lang="en-GB" dirty="0"/>
          </a:p>
        </p:txBody>
      </p:sp>
      <p:sp>
        <p:nvSpPr>
          <p:cNvPr id="4" name="Slide Number Placeholder 3"/>
          <p:cNvSpPr>
            <a:spLocks noGrp="1"/>
          </p:cNvSpPr>
          <p:nvPr>
            <p:ph type="sldNum" sz="quarter" idx="10"/>
          </p:nvPr>
        </p:nvSpPr>
        <p:spPr/>
        <p:txBody>
          <a:bodyPr/>
          <a:lstStyle/>
          <a:p>
            <a:fld id="{7C59DFB3-AD75-4D0E-81BB-3ADF6280BFA8}" type="slidenum">
              <a:rPr lang="en-GB" smtClean="0"/>
              <a:pPr/>
              <a:t>51</a:t>
            </a:fld>
            <a:endParaRPr lang="en-GB"/>
          </a:p>
        </p:txBody>
      </p:sp>
    </p:spTree>
    <p:extLst>
      <p:ext uri="{BB962C8B-B14F-4D97-AF65-F5344CB8AC3E}">
        <p14:creationId xmlns:p14="http://schemas.microsoft.com/office/powerpoint/2010/main" val="49035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Changing patterns of work – altering family structures </a:t>
            </a:r>
          </a:p>
          <a:p>
            <a:r>
              <a:rPr lang="en-GB" dirty="0"/>
              <a:t>Relocation of traditional industries to locations with  cheaper costs</a:t>
            </a:r>
          </a:p>
          <a:p>
            <a:endParaRPr lang="en-GB" dirty="0"/>
          </a:p>
        </p:txBody>
      </p:sp>
      <p:sp>
        <p:nvSpPr>
          <p:cNvPr id="4" name="Slide Number Placeholder 3"/>
          <p:cNvSpPr>
            <a:spLocks noGrp="1"/>
          </p:cNvSpPr>
          <p:nvPr>
            <p:ph type="sldNum" sz="quarter" idx="10"/>
          </p:nvPr>
        </p:nvSpPr>
        <p:spPr/>
        <p:txBody>
          <a:bodyPr/>
          <a:lstStyle/>
          <a:p>
            <a:fld id="{89194277-8AC8-42B1-BD6A-7C17EA94B417}" type="slidenum">
              <a:rPr lang="en-GB" smtClean="0"/>
              <a:t>14</a:t>
            </a:fld>
            <a:endParaRPr lang="en-GB"/>
          </a:p>
        </p:txBody>
      </p:sp>
    </p:spTree>
    <p:extLst>
      <p:ext uri="{BB962C8B-B14F-4D97-AF65-F5344CB8AC3E}">
        <p14:creationId xmlns:p14="http://schemas.microsoft.com/office/powerpoint/2010/main" val="369563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Globalisation leading to changes along spatial dimensions </a:t>
            </a:r>
          </a:p>
          <a:p>
            <a:endParaRPr lang="en-GB" dirty="0"/>
          </a:p>
        </p:txBody>
      </p:sp>
      <p:sp>
        <p:nvSpPr>
          <p:cNvPr id="4" name="Slide Number Placeholder 3"/>
          <p:cNvSpPr>
            <a:spLocks noGrp="1"/>
          </p:cNvSpPr>
          <p:nvPr>
            <p:ph type="sldNum" sz="quarter" idx="10"/>
          </p:nvPr>
        </p:nvSpPr>
        <p:spPr/>
        <p:txBody>
          <a:bodyPr/>
          <a:lstStyle/>
          <a:p>
            <a:fld id="{7C59DFB3-AD75-4D0E-81BB-3ADF6280BFA8}" type="slidenum">
              <a:rPr lang="en-GB" smtClean="0"/>
              <a:pPr/>
              <a:t>19</a:t>
            </a:fld>
            <a:endParaRPr lang="en-GB"/>
          </a:p>
        </p:txBody>
      </p:sp>
    </p:spTree>
    <p:extLst>
      <p:ext uri="{BB962C8B-B14F-4D97-AF65-F5344CB8AC3E}">
        <p14:creationId xmlns:p14="http://schemas.microsoft.com/office/powerpoint/2010/main" val="72859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Globalisation is changing our relationship with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Increased bureaucratisation </a:t>
            </a:r>
          </a:p>
          <a:p>
            <a:endParaRPr lang="en-GB" dirty="0"/>
          </a:p>
        </p:txBody>
      </p:sp>
      <p:sp>
        <p:nvSpPr>
          <p:cNvPr id="4" name="Slide Number Placeholder 3"/>
          <p:cNvSpPr>
            <a:spLocks noGrp="1"/>
          </p:cNvSpPr>
          <p:nvPr>
            <p:ph type="sldNum" sz="quarter" idx="10"/>
          </p:nvPr>
        </p:nvSpPr>
        <p:spPr/>
        <p:txBody>
          <a:bodyPr/>
          <a:lstStyle/>
          <a:p>
            <a:fld id="{7C59DFB3-AD75-4D0E-81BB-3ADF6280BFA8}" type="slidenum">
              <a:rPr lang="en-GB" smtClean="0"/>
              <a:pPr/>
              <a:t>20</a:t>
            </a:fld>
            <a:endParaRPr lang="en-GB"/>
          </a:p>
        </p:txBody>
      </p:sp>
    </p:spTree>
    <p:extLst>
      <p:ext uri="{BB962C8B-B14F-4D97-AF65-F5344CB8AC3E}">
        <p14:creationId xmlns:p14="http://schemas.microsoft.com/office/powerpoint/2010/main" val="249834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Global media landscape shapes how people access and consume news – determines their impact on how we perceive the world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Until the 1980s most media was national </a:t>
            </a:r>
          </a:p>
          <a:p>
            <a:r>
              <a:rPr lang="en-GB" dirty="0"/>
              <a:t>– much of the news consumed </a:t>
            </a:r>
          </a:p>
          <a:p>
            <a:r>
              <a:rPr lang="en-GB" dirty="0"/>
              <a:t>Social media sites and the ability of people to connect across the globe</a:t>
            </a:r>
          </a:p>
          <a:p>
            <a:r>
              <a:rPr lang="en-GB" dirty="0"/>
              <a:t>More immediate and greater exchanges of people living in different continents </a:t>
            </a:r>
          </a:p>
          <a:p>
            <a:endParaRPr lang="en-GB" dirty="0"/>
          </a:p>
        </p:txBody>
      </p:sp>
      <p:sp>
        <p:nvSpPr>
          <p:cNvPr id="4" name="Slide Number Placeholder 3"/>
          <p:cNvSpPr>
            <a:spLocks noGrp="1"/>
          </p:cNvSpPr>
          <p:nvPr>
            <p:ph type="sldNum" sz="quarter" idx="10"/>
          </p:nvPr>
        </p:nvSpPr>
        <p:spPr/>
        <p:txBody>
          <a:bodyPr/>
          <a:lstStyle/>
          <a:p>
            <a:fld id="{7C59DFB3-AD75-4D0E-81BB-3ADF6280BFA8}" type="slidenum">
              <a:rPr lang="en-GB" smtClean="0"/>
              <a:pPr/>
              <a:t>21</a:t>
            </a:fld>
            <a:endParaRPr lang="en-GB"/>
          </a:p>
        </p:txBody>
      </p:sp>
    </p:spTree>
    <p:extLst>
      <p:ext uri="{BB962C8B-B14F-4D97-AF65-F5344CB8AC3E}">
        <p14:creationId xmlns:p14="http://schemas.microsoft.com/office/powerpoint/2010/main" val="3246646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C59DFB3-AD75-4D0E-81BB-3ADF6280BFA8}" type="slidenum">
              <a:rPr lang="en-GB" smtClean="0"/>
              <a:pPr/>
              <a:t>23</a:t>
            </a:fld>
            <a:endParaRPr lang="en-GB"/>
          </a:p>
        </p:txBody>
      </p:sp>
    </p:spTree>
    <p:extLst>
      <p:ext uri="{BB962C8B-B14F-4D97-AF65-F5344CB8AC3E}">
        <p14:creationId xmlns:p14="http://schemas.microsoft.com/office/powerpoint/2010/main" val="286233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909EF5A3-FD46-4E3D-BB90-8A96AF41701B}" type="slidenum">
              <a:rPr lang="en-US" altLang="en-US" sz="1200"/>
              <a:pPr eaLnBrk="1" hangingPunct="1"/>
              <a:t>30</a:t>
            </a:fld>
            <a:endParaRPr lang="en-US" altLang="en-US" sz="12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436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0123E2A4-6C80-4215-B088-3C3145B8FCCF}" type="slidenum">
              <a:rPr lang="en-US" altLang="en-US" sz="1200"/>
              <a:pPr eaLnBrk="1" hangingPunct="1"/>
              <a:t>31</a:t>
            </a:fld>
            <a:endParaRPr lang="en-US" altLang="en-US"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1150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DB63FBB-5CEC-473C-A67B-E3C52F0F8CCF}" type="slidenum">
              <a:rPr lang="en-US" altLang="en-US" sz="1200"/>
              <a:pPr eaLnBrk="1" hangingPunct="1"/>
              <a:t>34</a:t>
            </a:fld>
            <a:endParaRPr lang="en-US" altLang="en-US" sz="12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6184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5406DBD-6C24-49F9-B7DE-8FC919963AB8}" type="datetimeFigureOut">
              <a:rPr lang="en-GB" smtClean="0"/>
              <a:pPr/>
              <a:t>26/07/2022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5BB104-5779-4900-BF23-820E16E9E419}" type="slidenum">
              <a:rPr lang="en-GB" smtClean="0"/>
              <a:pPr/>
              <a:t>‹#›</a:t>
            </a:fld>
            <a:endParaRPr lang="en-GB"/>
          </a:p>
        </p:txBody>
      </p:sp>
    </p:spTree>
    <p:extLst>
      <p:ext uri="{BB962C8B-B14F-4D97-AF65-F5344CB8AC3E}">
        <p14:creationId xmlns:p14="http://schemas.microsoft.com/office/powerpoint/2010/main" val="1328799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5406DBD-6C24-49F9-B7DE-8FC919963AB8}" type="datetimeFigureOut">
              <a:rPr lang="en-GB" smtClean="0"/>
              <a:pPr/>
              <a:t>26/07/2022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5BB104-5779-4900-BF23-820E16E9E419}" type="slidenum">
              <a:rPr lang="en-GB" smtClean="0"/>
              <a:pPr/>
              <a:t>‹#›</a:t>
            </a:fld>
            <a:endParaRPr lang="en-GB"/>
          </a:p>
        </p:txBody>
      </p:sp>
    </p:spTree>
    <p:extLst>
      <p:ext uri="{BB962C8B-B14F-4D97-AF65-F5344CB8AC3E}">
        <p14:creationId xmlns:p14="http://schemas.microsoft.com/office/powerpoint/2010/main" val="20913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5406DBD-6C24-49F9-B7DE-8FC919963AB8}" type="datetimeFigureOut">
              <a:rPr lang="en-GB" smtClean="0"/>
              <a:pPr/>
              <a:t>26/07/2022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5BB104-5779-4900-BF23-820E16E9E419}" type="slidenum">
              <a:rPr lang="en-GB" smtClean="0"/>
              <a:pPr/>
              <a:t>‹#›</a:t>
            </a:fld>
            <a:endParaRPr lang="en-GB"/>
          </a:p>
        </p:txBody>
      </p:sp>
    </p:spTree>
    <p:extLst>
      <p:ext uri="{BB962C8B-B14F-4D97-AF65-F5344CB8AC3E}">
        <p14:creationId xmlns:p14="http://schemas.microsoft.com/office/powerpoint/2010/main" val="2697769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772400" cy="762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rtlCol="0">
            <a:normAutofit/>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p:txBody>
          <a:bodyPr/>
          <a:lstStyle>
            <a:lvl1pPr>
              <a:defRPr/>
            </a:lvl1pPr>
          </a:lstStyle>
          <a:p>
            <a:pPr>
              <a:defRPr/>
            </a:pPr>
            <a:endParaRPr lang="en-GB"/>
          </a:p>
        </p:txBody>
      </p:sp>
      <p:sp>
        <p:nvSpPr>
          <p:cNvPr id="6" name="Footer Placeholder 5"/>
          <p:cNvSpPr>
            <a:spLocks noGrp="1" noChangeArrowheads="1"/>
          </p:cNvSpPr>
          <p:nvPr>
            <p:ph type="ftr" sz="quarter" idx="11"/>
          </p:nvPr>
        </p:nvSpPr>
        <p:spPr/>
        <p:txBody>
          <a:bodyPr/>
          <a:lstStyle>
            <a:lvl1pPr>
              <a:defRPr/>
            </a:lvl1pPr>
          </a:lstStyle>
          <a:p>
            <a:pPr>
              <a:defRPr/>
            </a:pPr>
            <a:endParaRPr lang="en-GB"/>
          </a:p>
        </p:txBody>
      </p:sp>
      <p:sp>
        <p:nvSpPr>
          <p:cNvPr id="7" name="Slide Number Placeholder 6"/>
          <p:cNvSpPr>
            <a:spLocks noGrp="1" noChangeArrowheads="1"/>
          </p:cNvSpPr>
          <p:nvPr>
            <p:ph type="sldNum" sz="quarter" idx="12"/>
          </p:nvPr>
        </p:nvSpPr>
        <p:spPr/>
        <p:txBody>
          <a:bodyPr/>
          <a:lstStyle>
            <a:lvl1pPr>
              <a:defRPr/>
            </a:lvl1pPr>
          </a:lstStyle>
          <a:p>
            <a:fld id="{9A955BA8-7E8B-4211-B2A7-7498EEDC83F8}" type="slidenum">
              <a:rPr lang="en-GB" altLang="en-US"/>
              <a:pPr/>
              <a:t>‹#›</a:t>
            </a:fld>
            <a:endParaRPr lang="en-GB" altLang="en-US"/>
          </a:p>
        </p:txBody>
      </p:sp>
    </p:spTree>
    <p:extLst>
      <p:ext uri="{BB962C8B-B14F-4D97-AF65-F5344CB8AC3E}">
        <p14:creationId xmlns:p14="http://schemas.microsoft.com/office/powerpoint/2010/main" val="3209263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rtlCol="0">
            <a:normAutofit/>
          </a:bodyPr>
          <a:lstStyle/>
          <a:p>
            <a:pPr lvl="0"/>
            <a:endParaRPr lang="en-US" noProof="0"/>
          </a:p>
        </p:txBody>
      </p:sp>
      <p:sp>
        <p:nvSpPr>
          <p:cNvPr id="5" name="Date Placeholder 4"/>
          <p:cNvSpPr>
            <a:spLocks noGrp="1" noChangeArrowheads="1"/>
          </p:cNvSpPr>
          <p:nvPr>
            <p:ph type="dt" sz="half" idx="10"/>
          </p:nvPr>
        </p:nvSpPr>
        <p:spPr/>
        <p:txBody>
          <a:bodyPr/>
          <a:lstStyle>
            <a:lvl1pPr>
              <a:defRPr/>
            </a:lvl1pPr>
          </a:lstStyle>
          <a:p>
            <a:pPr>
              <a:defRPr/>
            </a:pPr>
            <a:endParaRPr lang="en-GB"/>
          </a:p>
        </p:txBody>
      </p:sp>
      <p:sp>
        <p:nvSpPr>
          <p:cNvPr id="6" name="Footer Placeholder 5"/>
          <p:cNvSpPr>
            <a:spLocks noGrp="1" noChangeArrowheads="1"/>
          </p:cNvSpPr>
          <p:nvPr>
            <p:ph type="ftr" sz="quarter" idx="11"/>
          </p:nvPr>
        </p:nvSpPr>
        <p:spPr/>
        <p:txBody>
          <a:bodyPr/>
          <a:lstStyle>
            <a:lvl1pPr>
              <a:defRPr/>
            </a:lvl1pPr>
          </a:lstStyle>
          <a:p>
            <a:pPr>
              <a:defRPr/>
            </a:pPr>
            <a:endParaRPr lang="en-GB"/>
          </a:p>
        </p:txBody>
      </p:sp>
      <p:sp>
        <p:nvSpPr>
          <p:cNvPr id="7" name="Slide Number Placeholder 6"/>
          <p:cNvSpPr>
            <a:spLocks noGrp="1" noChangeArrowheads="1"/>
          </p:cNvSpPr>
          <p:nvPr>
            <p:ph type="sldNum" sz="quarter" idx="12"/>
          </p:nvPr>
        </p:nvSpPr>
        <p:spPr/>
        <p:txBody>
          <a:bodyPr/>
          <a:lstStyle>
            <a:lvl1pPr>
              <a:defRPr/>
            </a:lvl1pPr>
          </a:lstStyle>
          <a:p>
            <a:fld id="{A2975EB8-9272-4C03-B4B4-F7D12AD55E1A}" type="slidenum">
              <a:rPr lang="en-GB" altLang="en-US"/>
              <a:pPr/>
              <a:t>‹#›</a:t>
            </a:fld>
            <a:endParaRPr lang="en-GB" altLang="en-US"/>
          </a:p>
        </p:txBody>
      </p:sp>
    </p:spTree>
    <p:extLst>
      <p:ext uri="{BB962C8B-B14F-4D97-AF65-F5344CB8AC3E}">
        <p14:creationId xmlns:p14="http://schemas.microsoft.com/office/powerpoint/2010/main" val="46117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5406DBD-6C24-49F9-B7DE-8FC919963AB8}" type="datetimeFigureOut">
              <a:rPr lang="en-GB" smtClean="0"/>
              <a:pPr/>
              <a:t>26/07/2022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5BB104-5779-4900-BF23-820E16E9E419}" type="slidenum">
              <a:rPr lang="en-GB" smtClean="0"/>
              <a:pPr/>
              <a:t>‹#›</a:t>
            </a:fld>
            <a:endParaRPr lang="en-GB"/>
          </a:p>
        </p:txBody>
      </p:sp>
    </p:spTree>
    <p:extLst>
      <p:ext uri="{BB962C8B-B14F-4D97-AF65-F5344CB8AC3E}">
        <p14:creationId xmlns:p14="http://schemas.microsoft.com/office/powerpoint/2010/main" val="122720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406DBD-6C24-49F9-B7DE-8FC919963AB8}" type="datetimeFigureOut">
              <a:rPr lang="en-GB" smtClean="0"/>
              <a:pPr/>
              <a:t>26/07/2022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5BB104-5779-4900-BF23-820E16E9E419}" type="slidenum">
              <a:rPr lang="en-GB" smtClean="0"/>
              <a:pPr/>
              <a:t>‹#›</a:t>
            </a:fld>
            <a:endParaRPr lang="en-GB"/>
          </a:p>
        </p:txBody>
      </p:sp>
    </p:spTree>
    <p:extLst>
      <p:ext uri="{BB962C8B-B14F-4D97-AF65-F5344CB8AC3E}">
        <p14:creationId xmlns:p14="http://schemas.microsoft.com/office/powerpoint/2010/main" val="1052147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5406DBD-6C24-49F9-B7DE-8FC919963AB8}" type="datetimeFigureOut">
              <a:rPr lang="en-GB" smtClean="0"/>
              <a:pPr/>
              <a:t>26/07/2022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5BB104-5779-4900-BF23-820E16E9E419}" type="slidenum">
              <a:rPr lang="en-GB" smtClean="0"/>
              <a:pPr/>
              <a:t>‹#›</a:t>
            </a:fld>
            <a:endParaRPr lang="en-GB"/>
          </a:p>
        </p:txBody>
      </p:sp>
    </p:spTree>
    <p:extLst>
      <p:ext uri="{BB962C8B-B14F-4D97-AF65-F5344CB8AC3E}">
        <p14:creationId xmlns:p14="http://schemas.microsoft.com/office/powerpoint/2010/main" val="1343848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5406DBD-6C24-49F9-B7DE-8FC919963AB8}" type="datetimeFigureOut">
              <a:rPr lang="en-GB" smtClean="0"/>
              <a:pPr/>
              <a:t>26/07/2022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55BB104-5779-4900-BF23-820E16E9E419}" type="slidenum">
              <a:rPr lang="en-GB" smtClean="0"/>
              <a:pPr/>
              <a:t>‹#›</a:t>
            </a:fld>
            <a:endParaRPr lang="en-GB"/>
          </a:p>
        </p:txBody>
      </p:sp>
    </p:spTree>
    <p:extLst>
      <p:ext uri="{BB962C8B-B14F-4D97-AF65-F5344CB8AC3E}">
        <p14:creationId xmlns:p14="http://schemas.microsoft.com/office/powerpoint/2010/main" val="448244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5406DBD-6C24-49F9-B7DE-8FC919963AB8}" type="datetimeFigureOut">
              <a:rPr lang="en-GB" smtClean="0"/>
              <a:pPr/>
              <a:t>26/07/2022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55BB104-5779-4900-BF23-820E16E9E419}" type="slidenum">
              <a:rPr lang="en-GB" smtClean="0"/>
              <a:pPr/>
              <a:t>‹#›</a:t>
            </a:fld>
            <a:endParaRPr lang="en-GB"/>
          </a:p>
        </p:txBody>
      </p:sp>
    </p:spTree>
    <p:extLst>
      <p:ext uri="{BB962C8B-B14F-4D97-AF65-F5344CB8AC3E}">
        <p14:creationId xmlns:p14="http://schemas.microsoft.com/office/powerpoint/2010/main" val="2731963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406DBD-6C24-49F9-B7DE-8FC919963AB8}" type="datetimeFigureOut">
              <a:rPr lang="en-GB" smtClean="0"/>
              <a:pPr/>
              <a:t>26/07/2022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55BB104-5779-4900-BF23-820E16E9E419}" type="slidenum">
              <a:rPr lang="en-GB" smtClean="0"/>
              <a:pPr/>
              <a:t>‹#›</a:t>
            </a:fld>
            <a:endParaRPr lang="en-GB"/>
          </a:p>
        </p:txBody>
      </p:sp>
    </p:spTree>
    <p:extLst>
      <p:ext uri="{BB962C8B-B14F-4D97-AF65-F5344CB8AC3E}">
        <p14:creationId xmlns:p14="http://schemas.microsoft.com/office/powerpoint/2010/main" val="202112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406DBD-6C24-49F9-B7DE-8FC919963AB8}" type="datetimeFigureOut">
              <a:rPr lang="en-GB" smtClean="0"/>
              <a:pPr/>
              <a:t>26/07/2022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5BB104-5779-4900-BF23-820E16E9E419}" type="slidenum">
              <a:rPr lang="en-GB" smtClean="0"/>
              <a:pPr/>
              <a:t>‹#›</a:t>
            </a:fld>
            <a:endParaRPr lang="en-GB"/>
          </a:p>
        </p:txBody>
      </p:sp>
    </p:spTree>
    <p:extLst>
      <p:ext uri="{BB962C8B-B14F-4D97-AF65-F5344CB8AC3E}">
        <p14:creationId xmlns:p14="http://schemas.microsoft.com/office/powerpoint/2010/main" val="4183004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406DBD-6C24-49F9-B7DE-8FC919963AB8}" type="datetimeFigureOut">
              <a:rPr lang="en-GB" smtClean="0"/>
              <a:pPr/>
              <a:t>26/07/2022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5BB104-5779-4900-BF23-820E16E9E419}" type="slidenum">
              <a:rPr lang="en-GB" smtClean="0"/>
              <a:pPr/>
              <a:t>‹#›</a:t>
            </a:fld>
            <a:endParaRPr lang="en-GB"/>
          </a:p>
        </p:txBody>
      </p:sp>
    </p:spTree>
    <p:extLst>
      <p:ext uri="{BB962C8B-B14F-4D97-AF65-F5344CB8AC3E}">
        <p14:creationId xmlns:p14="http://schemas.microsoft.com/office/powerpoint/2010/main" val="488272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406DBD-6C24-49F9-B7DE-8FC919963AB8}" type="datetimeFigureOut">
              <a:rPr lang="en-GB" smtClean="0"/>
              <a:pPr/>
              <a:t>26/07/2022</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BB104-5779-4900-BF23-820E16E9E419}" type="slidenum">
              <a:rPr lang="en-GB" smtClean="0"/>
              <a:pPr/>
              <a:t>‹#›</a:t>
            </a:fld>
            <a:endParaRPr lang="en-GB"/>
          </a:p>
        </p:txBody>
      </p:sp>
    </p:spTree>
    <p:extLst>
      <p:ext uri="{BB962C8B-B14F-4D97-AF65-F5344CB8AC3E}">
        <p14:creationId xmlns:p14="http://schemas.microsoft.com/office/powerpoint/2010/main" val="3048579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google.co.uk/url?sa=i&amp;rct=j&amp;q=&amp;esrc=s&amp;source=images&amp;cd=&amp;cad=rja&amp;uact=8&amp;ved=0ahUKEwiW792mmKTVAhUnKsAKHfjeCs4QjRwIBw&amp;url=http://www.missquinn.co.uk/?cat=13&amp;psig=AFQjCNFilxO8_G6-0ILAVvDWtkatc6ONiQ&amp;ust=150106323278578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cad=rja&amp;uact=8&amp;ved=0ahUKEwizkM78_8LWAhWJzRoKHahOD2EQjRwIBw&amp;url=https://www.pinterest.com/pin/523473156668734167/&amp;psig=AFQjCNE-0fIzuZugfvlGpXyW1wqUpy6vDw&amp;ust=1506520399553419"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cyberchromeusa.com/color-qc-and-matching-blog/topic/color-spectrophotometer"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i95oWxgMPWAhVJlxoKHeM3DGMQjRwIBw&amp;url=http://www.philstar.com/business-life/2015/06/01/1460257/whos-winning-mass-media-vs.-social-media-war&amp;psig=AFQjCNEXKqpKQeWCpyhkHNjkG0K9iqRujA&amp;ust=1506520489010348"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google.co.uk/url?sa=i&amp;rct=j&amp;q=&amp;esrc=s&amp;source=images&amp;cd=&amp;cad=rja&amp;uact=8&amp;ved=0ahUKEwiP-oTU4MLWAhWF2RoKHVMTBGcQjRwIBw&amp;url=http://www.ebrd.com/news/2016/ebrd-president-calls-for-better-not-less-globalisation.html&amp;psig=AFQjCNGdoa_apwIIVPTAsd5fu6EkRay7CQ&amp;ust=1506511989584619"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ved=0ahUKEwib8cTagMPWAhUBiBoKHUJ5DWQQjRwIBw&amp;url=http://www.yourarticlelibrary.com/journalism/mass-media-role-of-mass-media-in-development/11114/&amp;psig=AFQjCNEXKqpKQeWCpyhkHNjkG0K9iqRujA&amp;ust=1506520489010348"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google.co.uk/url?sa=i&amp;rct=j&amp;q=&amp;esrc=s&amp;source=images&amp;cd=&amp;cad=rja&amp;uact=8&amp;ved=0ahUKEwjX_93TlqTVAhUkB8AKHfuSBYkQjRwIBw&amp;url=https://www.slideshare.net/jefferykind/globalisation-for-slideshare-2013&amp;psig=AFQjCNFilxO8_G6-0ILAVvDWtkatc6ONiQ&amp;ust=1501063232785785"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www.bbc.co.uk/education/guides/zdctyrd/revision"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google.co.uk/url?sa=i&amp;rct=j&amp;q=&amp;esrc=s&amp;source=images&amp;cd=&amp;cad=rja&amp;uact=8&amp;ved=0ahUKEwjv-_Gll6TVAhXKCsAKHXKsDaQQjRwIBw&amp;url=https://www.slideshare.net/mhsgeography/globalisation-1063251&amp;psig=AFQjCNFilxO8_G6-0ILAVvDWtkatc6ONiQ&amp;ust=1501063232785785"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Layout" Target="../diagrams/layout5.xml"/><Relationship Id="rId7" Type="http://schemas.openxmlformats.org/officeDocument/2006/relationships/hyperlink" Target="http://www.google.co.uk/url?sa=i&amp;rct=j&amp;q=&amp;esrc=s&amp;source=images&amp;cd=&amp;cad=rja&amp;uact=8&amp;ved=0ahUKEwiU_9WDnaTVAhWDJcAKHf0nCP4QjRwIBw&amp;url=http://techgenmag.com/2014/11/tech-hubs-offer-the-skills-needed-for-success-in-the-digital-world/&amp;psig=AFQjCNGnuw-E8CLFJgG9mxESJACwW93eFQ&amp;ust=1501064988004528" TargetMode="Externa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google.co.uk/url?sa=i&amp;rct=j&amp;q=&amp;esrc=s&amp;source=images&amp;cd=&amp;cad=rja&amp;uact=8&amp;ved=2ahUKEwi1053tv9jdAhUK3RoKHXrEDfEQjRx6BAgBEAU&amp;url=https://www.dineshbakshi.com/ib-economics/international-economics/revision-notes/782-world-trade-organisation&amp;psig=AOvVaw3Dh35rgzo50BAiO7ppYuxi&amp;ust=1538045427622962"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WlMyHIaVxmA" TargetMode="External"/><Relationship Id="rId2" Type="http://schemas.openxmlformats.org/officeDocument/2006/relationships/hyperlink" Target="https://www.youtube.com/watch?v=cBOe1YBQZw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bbc.co.uk/news/health-54418463"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www.google.co.uk/url?sa=i&amp;rct=j&amp;q=&amp;esrc=s&amp;source=images&amp;cd=&amp;cad=rja&amp;uact=8&amp;ved=2ahUKEwjQ0bTTwdjdAhXxx4UKHaMjAQIQjRx6BAgBEAU&amp;url=http://victorbloise123.blogspot.com/2013/05/stop-food-waste-world-hunger.html&amp;psig=AOvVaw0PhtgUD7ZsU_arTlDBEL0U&amp;ust=1538045908492620"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sV7bRLtDr3E" TargetMode="External"/><Relationship Id="rId2" Type="http://schemas.openxmlformats.org/officeDocument/2006/relationships/hyperlink" Target="https://www.youtube.com/watch?v=QGLseQFTgeM" TargetMode="External"/><Relationship Id="rId1" Type="http://schemas.openxmlformats.org/officeDocument/2006/relationships/slideLayout" Target="../slideLayouts/slideLayout2.xml"/><Relationship Id="rId4" Type="http://schemas.openxmlformats.org/officeDocument/2006/relationships/hyperlink" Target="https://www.youtube.com/watch?v=AHJPSLgHem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www.google.co.uk/url?sa=i&amp;rct=j&amp;q=&amp;esrc=s&amp;source=images&amp;cd=&amp;cad=rja&amp;uact=8&amp;ved=2ahUKEwiUiJv7wdjdAhVGyxoKHZENC5AQjRx6BAgBEAU&amp;url=http://hdr.undp.org/en/content/rapid-urbanisation-opportunities-and-challenges-improve-well-being-societies&amp;psig=AOvVaw2Tw0ZMibAkLgQbQUfcfqJZ&amp;ust=1538045990837546"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www.google.co.uk/url?sa=i&amp;rct=j&amp;q=&amp;esrc=s&amp;source=images&amp;cd=&amp;cad=rja&amp;uact=8&amp;ved=2ahUKEwij8buRwtjdAhWxzoUKHYEgAdQQjRx6BAgBEAU&amp;url=http://www.fluchannel.com/avian-flu-transmission/&amp;psig=AOvVaw1IJDMWBTPeWi1KSczSMc7P&amp;ust=1538046037302544"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google.co.uk/url?sa=i&amp;rct=j&amp;q=&amp;esrc=s&amp;source=images&amp;cd=&amp;cad=rja&amp;uact=8&amp;ved=2ahUKEwiYtb6hxNjdAhULLBoKHRFzAvEQjRx6BAgBEAU&amp;url=https://climate.nasa.gov/effects&amp;psig=AOvVaw1T9dgIjmJdicssc8tYYLSY&amp;ust=1538046595283486"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hyperlink" Target="http://www.google.co.uk/url?sa=i&amp;rct=j&amp;q=&amp;esrc=s&amp;source=images&amp;cd=&amp;cad=rja&amp;uact=8&amp;ved=2ahUKEwiSp8Gaw9jdAhUGXxoKHVhDCvYQjRx6BAgBEAU&amp;url=http://squadfit.blogspot.com/2017/05/5-negative-effects-of-sedentary_12.html&amp;psig=AOvVaw3vCXAbhefwrqpj6H3TJXVO&amp;ust=1538046317135518"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blogs.lse.ac.uk/covid19/2020/04/28/you-cannot-solve-a-global-pandemic-with-national-policie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2ahUKEwi-seTow9jdAhUIxYUKHXPEAZsQjRx6BAgBEAU&amp;url=http://www.toolkitforthinking.com/defining-ethics-as-a-goal/can-ethical-progress-follow-the-same-approach-as-medical-progress&amp;psig=AOvVaw2XvKytiUer4p9tT46yz9ja&amp;ust=1538046480876424"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hyperlink" Target="https://www.google.co.uk/url?sa=i&amp;rct=j&amp;q=&amp;esrc=s&amp;source=images&amp;cd=&amp;cad=rja&amp;uact=8&amp;ved=2ahUKEwiZ1smAxNjdAhUNx4UKHbj3Cv4QjRx6BAgBEAU&amp;url=https://www.indiatoday.in/mail-today/story/private-players-not-doing-their-bit-in-vaccination-drive-312570-2016-03-10&amp;psig=AOvVaw0au2P4X7rkP5madqrUBkUj&amp;ust=1538046539429845" TargetMode="External"/><Relationship Id="rId4" Type="http://schemas.openxmlformats.org/officeDocument/2006/relationships/image" Target="../media/image29.jpeg"/></Relationships>
</file>

<file path=ppt/slides/_rels/slide51.xml.rels><?xml version="1.0" encoding="UTF-8" standalone="yes"?>
<Relationships xmlns="http://schemas.openxmlformats.org/package/2006/relationships"><Relationship Id="rId3" Type="http://schemas.openxmlformats.org/officeDocument/2006/relationships/hyperlink" Target="http://www.who.int/healthinfo/global_burden_disease/GlobalHealthRisks_report_Front.pdf?ua=1" TargetMode="External"/><Relationship Id="rId7" Type="http://schemas.openxmlformats.org/officeDocument/2006/relationships/hyperlink" Target="http://www.who.int/gho/publications/world_health_statistics/2016/e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www.who.int/healthinfo/global_burden_disease/GlobalHealthRisks_report_full.pdf?ua=1&amp;ua=1" TargetMode="External"/><Relationship Id="rId5" Type="http://schemas.openxmlformats.org/officeDocument/2006/relationships/hyperlink" Target="http://www.who.int/healthinfo/global_burden_disease/global_health_risks/en/" TargetMode="External"/><Relationship Id="rId4" Type="http://schemas.openxmlformats.org/officeDocument/2006/relationships/hyperlink" Target="https://www.gov.uk/government/uploads/system/uploads/attachment_data/file/67578/health-is-global.pdf"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logs.lse.ac.uk/covid19/2020/09/15/more-men-die-from-covid-19-in-nepal-but-who-suffers-most/" TargetMode="External"/><Relationship Id="rId2" Type="http://schemas.openxmlformats.org/officeDocument/2006/relationships/hyperlink" Target="https://www.fmg.ac.uk/events/shaping-post-covid-recovery-response-africa" TargetMode="External"/><Relationship Id="rId1" Type="http://schemas.openxmlformats.org/officeDocument/2006/relationships/slideLayout" Target="../slideLayouts/slideLayout2.xml"/><Relationship Id="rId5" Type="http://schemas.openxmlformats.org/officeDocument/2006/relationships/hyperlink" Target="https://blogs.lse.ac.uk/covid19/2020/09/01/what-a-successful-covid-19-vaccination-campaign-would-look-like/" TargetMode="External"/><Relationship Id="rId4" Type="http://schemas.openxmlformats.org/officeDocument/2006/relationships/hyperlink" Target="https://blogs.lse.ac.uk/covid19/2020/07/28/sub-saharan-countries-are-taking-on-more-debt-and-women-will-bear-the-brunt-of-repaying-i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ho.int/news-room/feature-stories/detail/two-out-of-three-wild-poliovirus-strains-eradicated" TargetMode="External"/><Relationship Id="rId2" Type="http://schemas.openxmlformats.org/officeDocument/2006/relationships/hyperlink" Target="https://www.who.int/emergencies/diseases/novel-coronavirus-2019" TargetMode="External"/><Relationship Id="rId1" Type="http://schemas.openxmlformats.org/officeDocument/2006/relationships/slideLayout" Target="../slideLayouts/slideLayout2.xml"/><Relationship Id="rId4" Type="http://schemas.openxmlformats.org/officeDocument/2006/relationships/hyperlink" Target="https://www.who.int/news-room/detail/31-08-2020-in-who-global-pulse-survey-90-of-countries-report-disruptions-to-essential-health-services-since-covid-19-pandemic"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jpe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92697"/>
            <a:ext cx="7772400" cy="2907754"/>
          </a:xfrm>
        </p:spPr>
        <p:txBody>
          <a:bodyPr>
            <a:normAutofit/>
          </a:bodyPr>
          <a:lstStyle/>
          <a:p>
            <a:r>
              <a:rPr lang="en-GB" sz="3200" dirty="0"/>
              <a:t>Global Health </a:t>
            </a:r>
            <a:br>
              <a:rPr lang="en-GB" sz="3200" dirty="0"/>
            </a:br>
            <a:r>
              <a:rPr lang="en-GB" sz="3200" dirty="0"/>
              <a:t>Week 2 Lecture </a:t>
            </a:r>
            <a:br>
              <a:rPr lang="en-GB" sz="3200" dirty="0"/>
            </a:br>
            <a:br>
              <a:rPr lang="en-GB" sz="3200" dirty="0"/>
            </a:br>
            <a:r>
              <a:rPr lang="en-GB" sz="3200" dirty="0"/>
              <a:t>Globalisation and health </a:t>
            </a:r>
          </a:p>
        </p:txBody>
      </p:sp>
      <p:sp>
        <p:nvSpPr>
          <p:cNvPr id="3" name="Subtitle 2"/>
          <p:cNvSpPr>
            <a:spLocks noGrp="1"/>
          </p:cNvSpPr>
          <p:nvPr>
            <p:ph type="subTitle" idx="1"/>
          </p:nvPr>
        </p:nvSpPr>
        <p:spPr>
          <a:xfrm>
            <a:off x="1371600" y="3429000"/>
            <a:ext cx="6400800" cy="2209800"/>
          </a:xfrm>
        </p:spPr>
        <p:txBody>
          <a:bodyPr/>
          <a:lstStyle/>
          <a:p>
            <a:endParaRPr lang="en-GB" dirty="0"/>
          </a:p>
        </p:txBody>
      </p:sp>
      <p:pic>
        <p:nvPicPr>
          <p:cNvPr id="4" name="Picture 3" descr="https://emergencyresident.com/assets/images/Global_Health/continents_pics/canstockphoto5507658.jpg"/>
          <p:cNvPicPr/>
          <p:nvPr/>
        </p:nvPicPr>
        <p:blipFill>
          <a:blip r:embed="rId2" cstate="print"/>
          <a:srcRect/>
          <a:stretch>
            <a:fillRect/>
          </a:stretch>
        </p:blipFill>
        <p:spPr bwMode="auto">
          <a:xfrm>
            <a:off x="827584" y="3429000"/>
            <a:ext cx="7200800" cy="2592288"/>
          </a:xfrm>
          <a:prstGeom prst="rect">
            <a:avLst/>
          </a:prstGeom>
          <a:noFill/>
          <a:ln w="9525">
            <a:noFill/>
            <a:miter lim="800000"/>
            <a:headEnd/>
            <a:tailEnd/>
          </a:ln>
        </p:spPr>
      </p:pic>
    </p:spTree>
    <p:extLst>
      <p:ext uri="{BB962C8B-B14F-4D97-AF65-F5344CB8AC3E}">
        <p14:creationId xmlns:p14="http://schemas.microsoft.com/office/powerpoint/2010/main" val="4062857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89658" y="621792"/>
            <a:ext cx="3886128" cy="5504688"/>
          </a:xfrm>
        </p:spPr>
        <p:txBody>
          <a:bodyPr>
            <a:normAutofit/>
          </a:bodyPr>
          <a:lstStyle/>
          <a:p>
            <a:r>
              <a:rPr lang="en-GB" sz="4200" dirty="0"/>
              <a:t>What does globalisation mean to you? </a:t>
            </a:r>
          </a:p>
        </p:txBody>
      </p:sp>
      <p:graphicFrame>
        <p:nvGraphicFramePr>
          <p:cNvPr id="8" name="Content Placeholder 5">
            <a:extLst>
              <a:ext uri="{FF2B5EF4-FFF2-40B4-BE49-F238E27FC236}">
                <a16:creationId xmlns:a16="http://schemas.microsoft.com/office/drawing/2014/main" id="{3E4623D9-BBD9-4199-8A50-FAC6929759A7}"/>
              </a:ext>
            </a:extLst>
          </p:cNvPr>
          <p:cNvGraphicFramePr>
            <a:graphicFrameLocks noGrp="1"/>
          </p:cNvGraphicFramePr>
          <p:nvPr>
            <p:ph idx="1"/>
            <p:extLst>
              <p:ext uri="{D42A27DB-BD31-4B8C-83A1-F6EECF244321}">
                <p14:modId xmlns:p14="http://schemas.microsoft.com/office/powerpoint/2010/main" val="3915515414"/>
              </p:ext>
            </p:extLst>
          </p:nvPr>
        </p:nvGraphicFramePr>
        <p:xfrm>
          <a:off x="4574286" y="621792"/>
          <a:ext cx="394335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7706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658" y="621792"/>
            <a:ext cx="3886128" cy="5504688"/>
          </a:xfrm>
        </p:spPr>
        <p:txBody>
          <a:bodyPr>
            <a:normAutofit/>
          </a:bodyPr>
          <a:lstStyle/>
          <a:p>
            <a:r>
              <a:rPr lang="en-GB" sz="4200" dirty="0"/>
              <a:t>Cultural changes with globalisation-What impact has it had on you? </a:t>
            </a:r>
          </a:p>
        </p:txBody>
      </p:sp>
      <p:graphicFrame>
        <p:nvGraphicFramePr>
          <p:cNvPr id="5" name="Content Placeholder 2">
            <a:extLst>
              <a:ext uri="{FF2B5EF4-FFF2-40B4-BE49-F238E27FC236}">
                <a16:creationId xmlns:a16="http://schemas.microsoft.com/office/drawing/2014/main" id="{C203F090-0148-4D70-8153-B3DFD0FC4121}"/>
              </a:ext>
            </a:extLst>
          </p:cNvPr>
          <p:cNvGraphicFramePr>
            <a:graphicFrameLocks noGrp="1"/>
          </p:cNvGraphicFramePr>
          <p:nvPr>
            <p:ph idx="1"/>
            <p:extLst>
              <p:ext uri="{D42A27DB-BD31-4B8C-83A1-F6EECF244321}">
                <p14:modId xmlns:p14="http://schemas.microsoft.com/office/powerpoint/2010/main" val="1053761798"/>
              </p:ext>
            </p:extLst>
          </p:nvPr>
        </p:nvGraphicFramePr>
        <p:xfrm>
          <a:off x="4574286" y="621792"/>
          <a:ext cx="394335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4223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Globalisation </a:t>
            </a:r>
          </a:p>
        </p:txBody>
      </p:sp>
      <p:pic>
        <p:nvPicPr>
          <p:cNvPr id="4" name="Content Placeholder 3" descr="https://s-media-cache-ak0.pinimg.com/originals/09/1f/8b/091f8b775afe1bfb815bd9c8fb63eafc.gif"/>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08913" y="1600200"/>
            <a:ext cx="7126173" cy="4525963"/>
          </a:xfrm>
          <a:prstGeom prst="rect">
            <a:avLst/>
          </a:prstGeom>
          <a:noFill/>
          <a:ln>
            <a:noFill/>
          </a:ln>
        </p:spPr>
      </p:pic>
    </p:spTree>
    <p:extLst>
      <p:ext uri="{BB962C8B-B14F-4D97-AF65-F5344CB8AC3E}">
        <p14:creationId xmlns:p14="http://schemas.microsoft.com/office/powerpoint/2010/main" val="3244577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Globalisation and health </a:t>
            </a:r>
          </a:p>
        </p:txBody>
      </p:sp>
      <p:sp>
        <p:nvSpPr>
          <p:cNvPr id="3" name="Content Placeholder 2"/>
          <p:cNvSpPr>
            <a:spLocks noGrp="1"/>
          </p:cNvSpPr>
          <p:nvPr>
            <p:ph sz="half" idx="1"/>
          </p:nvPr>
        </p:nvSpPr>
        <p:spPr/>
        <p:txBody>
          <a:bodyPr>
            <a:normAutofit fontScale="70000" lnSpcReduction="20000"/>
          </a:bodyPr>
          <a:lstStyle/>
          <a:p>
            <a:r>
              <a:rPr lang="en-GB" dirty="0"/>
              <a:t>How does globalisation intersect with health? </a:t>
            </a:r>
          </a:p>
          <a:p>
            <a:r>
              <a:rPr lang="en-GB" dirty="0"/>
              <a:t>Global Health interested in any health issues that concerns many countries or is affected by determinants that cross borders ; </a:t>
            </a:r>
            <a:r>
              <a:rPr lang="en-GB" dirty="0" err="1"/>
              <a:t>Cov</a:t>
            </a:r>
            <a:r>
              <a:rPr lang="en-GB" dirty="0"/>
              <a:t> 19  climate change, urbanization, eradication of polio; influenza , H1N1 (swine flu), Avian flu H5N1 – all of these have global influence</a:t>
            </a:r>
          </a:p>
          <a:p>
            <a:r>
              <a:rPr lang="en-GB" dirty="0"/>
              <a:t>Non communicable conditions – common cancers can have different local patterns but affect huge number of people</a:t>
            </a:r>
          </a:p>
          <a:p>
            <a:r>
              <a:rPr lang="en-GB" sz="1300" dirty="0"/>
              <a:t>Jacobsen (2014) McCracken and Phillips (2012) </a:t>
            </a:r>
          </a:p>
          <a:p>
            <a:endParaRPr lang="en-GB" dirty="0"/>
          </a:p>
        </p:txBody>
      </p:sp>
      <p:pic>
        <p:nvPicPr>
          <p:cNvPr id="5" name="Content Placeholder 3" descr="https://s-media-cache-ak0.pinimg.com/originals/09/1f/8b/091f8b775afe1bfb815bd9c8fb63eafc.gif">
            <a:extLst>
              <a:ext uri="{FF2B5EF4-FFF2-40B4-BE49-F238E27FC236}">
                <a16:creationId xmlns:a16="http://schemas.microsoft.com/office/drawing/2014/main" id="{B6E47C16-1996-4E7E-A1D8-F510BFB8F970}"/>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1884556"/>
            <a:ext cx="4038600" cy="3261119"/>
          </a:xfrm>
          <a:prstGeom prst="rect">
            <a:avLst/>
          </a:prstGeom>
          <a:noFill/>
          <a:ln>
            <a:noFill/>
          </a:ln>
        </p:spPr>
      </p:pic>
    </p:spTree>
    <p:extLst>
      <p:ext uri="{BB962C8B-B14F-4D97-AF65-F5344CB8AC3E}">
        <p14:creationId xmlns:p14="http://schemas.microsoft.com/office/powerpoint/2010/main" val="375379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c 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536887" y="795372"/>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28650" y="1461360"/>
            <a:ext cx="4152297" cy="3935281"/>
          </a:xfrm>
        </p:spPr>
        <p:txBody>
          <a:bodyPr>
            <a:normAutofit/>
          </a:bodyPr>
          <a:lstStyle/>
          <a:p>
            <a:pPr>
              <a:lnSpc>
                <a:spcPct val="90000"/>
              </a:lnSpc>
            </a:pPr>
            <a:r>
              <a:rPr lang="en-GB" sz="2000"/>
              <a:t>Some would argue that the cultural influences of globalisation and particularly western patterns of consumption have had a negative impact on health, the environment and society such as increases in; obesity, heart disease, environmental damage, global warming ,climate change and also altered family structures and decreasing health and welfare</a:t>
            </a:r>
          </a:p>
          <a:p>
            <a:pPr>
              <a:lnSpc>
                <a:spcPct val="90000"/>
              </a:lnSpc>
            </a:pPr>
            <a:r>
              <a:rPr lang="en-GB" sz="2000"/>
              <a:t>McCracken and Phillips (2012) Jacobsen (2014)</a:t>
            </a:r>
          </a:p>
          <a:p>
            <a:pPr>
              <a:lnSpc>
                <a:spcPct val="90000"/>
              </a:lnSpc>
            </a:pPr>
            <a:endParaRPr lang="en-GB" sz="2000"/>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4297" y="1119031"/>
            <a:ext cx="3464953"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8095" y="4737713"/>
            <a:ext cx="409575"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5605710" y="1396686"/>
            <a:ext cx="2430380" cy="4064628"/>
          </a:xfrm>
        </p:spPr>
        <p:txBody>
          <a:bodyPr>
            <a:normAutofit/>
          </a:bodyPr>
          <a:lstStyle/>
          <a:p>
            <a:r>
              <a:rPr lang="en-GB" sz="3400">
                <a:solidFill>
                  <a:srgbClr val="FFFFFF"/>
                </a:solidFill>
              </a:rPr>
              <a:t>Influence of globalisation on health </a:t>
            </a:r>
          </a:p>
        </p:txBody>
      </p:sp>
    </p:spTree>
    <p:extLst>
      <p:ext uri="{BB962C8B-B14F-4D97-AF65-F5344CB8AC3E}">
        <p14:creationId xmlns:p14="http://schemas.microsoft.com/office/powerpoint/2010/main" val="2890160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http://fc01.deviantart.net/fs24/f/2008/013/c/f/Globalization_by_Guille3691.png"/>
          <p:cNvPicPr>
            <a:picLocks noGrp="1"/>
          </p:cNvPicPr>
          <p:nvPr>
            <p:ph sz="half" idx="1"/>
          </p:nvPr>
        </p:nvPicPr>
        <p:blipFill rotWithShape="1">
          <a:blip r:embed="rId2" cstate="print">
            <a:extLst>
              <a:ext uri="{28A0092B-C50C-407E-A947-70E740481C1C}">
                <a14:useLocalDpi xmlns:a14="http://schemas.microsoft.com/office/drawing/2010/main" val="0"/>
              </a:ext>
            </a:extLst>
          </a:blip>
          <a:srcRect t="10313" r="-2" b="7838"/>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p:spPr>
      </p:pic>
      <p:pic>
        <p:nvPicPr>
          <p:cNvPr id="5" name="Content Placeholder 3" descr="http://ichef.bbci.co.uk/wwfeatures/624_351/images/live/p0/0s/yg/p00sygmp.jpg"/>
          <p:cNvPicPr>
            <a:picLocks noGrp="1"/>
          </p:cNvPicPr>
          <p:nvPr>
            <p:ph sz="half" idx="2"/>
          </p:nvPr>
        </p:nvPicPr>
        <p:blipFill rotWithShape="1">
          <a:blip r:embed="rId3" cstate="print">
            <a:extLst>
              <a:ext uri="{28A0092B-C50C-407E-A947-70E740481C1C}">
                <a14:useLocalDpi xmlns:a14="http://schemas.microsoft.com/office/drawing/2010/main" val="0"/>
              </a:ext>
            </a:extLst>
          </a:blip>
          <a:srcRect r="8369" b="3"/>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p:spPr>
      </p:pic>
      <p:sp useBgFill="1">
        <p:nvSpPr>
          <p:cNvPr id="19" name="Freeform: Shape 11">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3">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29184" y="1524659"/>
            <a:ext cx="3764305" cy="2774088"/>
          </a:xfrm>
        </p:spPr>
        <p:txBody>
          <a:bodyPr vert="horz" lIns="91440" tIns="45720" rIns="91440" bIns="45720" rtlCol="0" anchor="b">
            <a:normAutofit/>
          </a:bodyPr>
          <a:lstStyle/>
          <a:p>
            <a:pPr algn="l">
              <a:lnSpc>
                <a:spcPct val="90000"/>
              </a:lnSpc>
            </a:pPr>
            <a:r>
              <a:rPr lang="en-US" sz="4700" kern="1200">
                <a:solidFill>
                  <a:schemeClr val="tx1"/>
                </a:solidFill>
                <a:latin typeface="+mj-lt"/>
                <a:ea typeface="+mj-ea"/>
                <a:cs typeface="+mj-cs"/>
              </a:rPr>
              <a:t>Effects of globalisation</a:t>
            </a:r>
          </a:p>
        </p:txBody>
      </p:sp>
      <p:sp>
        <p:nvSpPr>
          <p:cNvPr id="16" name="Rectangle 15">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7704"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18" name="Rectangle 17">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23" y="4461119"/>
            <a:ext cx="376430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441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04614" y="2355786"/>
            <a:ext cx="3739311"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669859" y="2723322"/>
            <a:ext cx="2632766" cy="2236738"/>
          </a:xfrm>
        </p:spPr>
        <p:txBody>
          <a:bodyPr vert="horz" lIns="91440" tIns="45720" rIns="91440" bIns="45720" rtlCol="0" anchor="b">
            <a:normAutofit/>
          </a:bodyPr>
          <a:lstStyle/>
          <a:p>
            <a:pPr algn="l">
              <a:lnSpc>
                <a:spcPct val="90000"/>
              </a:lnSpc>
            </a:pPr>
            <a:r>
              <a:rPr lang="en-US" sz="3500">
                <a:solidFill>
                  <a:srgbClr val="FFFFFF"/>
                </a:solidFill>
              </a:rPr>
              <a:t>Globalisation effects</a:t>
            </a:r>
          </a:p>
        </p:txBody>
      </p:sp>
      <p:sp>
        <p:nvSpPr>
          <p:cNvPr id="13"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07336" y="1654168"/>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8390" y="1311136"/>
            <a:ext cx="515815"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8390" y="1126737"/>
            <a:ext cx="2604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Content Placeholder 3" descr="http://www.globalchange.umich.edu/globalchange2/current/workspace/Sect007/s7g3/images/Imp/Race-to-the-Bottom.jpg"/>
          <p:cNvPicPr>
            <a:picLocks noGrp="1"/>
          </p:cNvPicPr>
          <p:nvPr>
            <p:ph idx="1"/>
          </p:nvPr>
        </p:nvPicPr>
        <p:blipFill rotWithShape="1">
          <a:blip r:embed="rId2" cstate="print">
            <a:extLst>
              <a:ext uri="{28A0092B-C50C-407E-A947-70E740481C1C}">
                <a14:useLocalDpi xmlns:a14="http://schemas.microsoft.com/office/drawing/2010/main" val="0"/>
              </a:ext>
            </a:extLst>
          </a:blip>
          <a:srcRect r="12080" b="1"/>
          <a:stretch/>
        </p:blipFill>
        <p:spPr bwMode="auto">
          <a:xfrm>
            <a:off x="944144" y="1120046"/>
            <a:ext cx="4226864" cy="3509504"/>
          </a:xfrm>
          <a:prstGeom prst="rect">
            <a:avLst/>
          </a:prstGeom>
          <a:noFill/>
        </p:spPr>
      </p:pic>
    </p:spTree>
    <p:extLst>
      <p:ext uri="{BB962C8B-B14F-4D97-AF65-F5344CB8AC3E}">
        <p14:creationId xmlns:p14="http://schemas.microsoft.com/office/powerpoint/2010/main" val="3187924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mage result for globalisation">
            <a:hlinkClick r:id="rId2"/>
          </p:cNvPr>
          <p:cNvPicPr>
            <a:picLocks noGrp="1"/>
          </p:cNvPicPr>
          <p:nvPr>
            <p:ph idx="1"/>
          </p:nvPr>
        </p:nvPicPr>
        <p:blipFill rotWithShape="1">
          <a:blip r:embed="rId3" cstate="print">
            <a:extLst>
              <a:ext uri="{28A0092B-C50C-407E-A947-70E740481C1C}">
                <a14:useLocalDpi xmlns:a14="http://schemas.microsoft.com/office/drawing/2010/main" val="0"/>
              </a:ext>
            </a:extLst>
          </a:blip>
          <a:srcRect l="8541" r="3125" b="-1"/>
          <a:stretch/>
        </p:blipFill>
        <p:spPr bwMode="auto">
          <a:xfrm>
            <a:off x="20" y="10"/>
            <a:ext cx="9143980" cy="6857990"/>
          </a:xfrm>
          <a:prstGeom prst="rect">
            <a:avLst/>
          </a:prstGeom>
          <a:noFill/>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a:lnSpc>
                <a:spcPct val="90000"/>
              </a:lnSpc>
            </a:pPr>
            <a:r>
              <a:rPr lang="en-US" sz="3100">
                <a:solidFill>
                  <a:schemeClr val="tx1">
                    <a:lumMod val="85000"/>
                    <a:lumOff val="15000"/>
                  </a:schemeClr>
                </a:solidFill>
              </a:rPr>
              <a:t>Effects of globalisation</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045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GB" sz="3100">
                <a:solidFill>
                  <a:srgbClr val="FFFFFF"/>
                </a:solidFill>
              </a:rPr>
              <a:t>Globalisation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ontent Placeholder 2"/>
          <p:cNvSpPr>
            <a:spLocks noGrp="1"/>
          </p:cNvSpPr>
          <p:nvPr>
            <p:ph idx="1"/>
          </p:nvPr>
        </p:nvSpPr>
        <p:spPr>
          <a:xfrm>
            <a:off x="3335481" y="591344"/>
            <a:ext cx="5179868" cy="5585619"/>
          </a:xfrm>
        </p:spPr>
        <p:txBody>
          <a:bodyPr anchor="ctr">
            <a:normAutofit/>
          </a:bodyPr>
          <a:lstStyle/>
          <a:p>
            <a:r>
              <a:rPr lang="en-GB" err="1"/>
              <a:t>Hanefield</a:t>
            </a:r>
            <a:r>
              <a:rPr lang="en-GB"/>
              <a:t> (2015) discusses globalisation in the context of 3 dimensions of global change</a:t>
            </a:r>
          </a:p>
          <a:p>
            <a:r>
              <a:rPr lang="en-GB"/>
              <a:t>Spatial </a:t>
            </a:r>
          </a:p>
          <a:p>
            <a:r>
              <a:rPr lang="en-GB"/>
              <a:t>Temporal </a:t>
            </a:r>
          </a:p>
          <a:p>
            <a:r>
              <a:rPr lang="en-GB"/>
              <a:t>Cognitive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0626" cy="1325563"/>
          </a:xfrm>
        </p:spPr>
        <p:txBody>
          <a:bodyPr vert="horz" lIns="91440" tIns="45720" rIns="91440" bIns="45720" rtlCol="0" anchor="ctr">
            <a:normAutofit/>
          </a:bodyPr>
          <a:lstStyle/>
          <a:p>
            <a:pPr algn="l">
              <a:lnSpc>
                <a:spcPct val="90000"/>
              </a:lnSpc>
            </a:pPr>
            <a:r>
              <a:rPr lang="en-US"/>
              <a:t>Globalisation- spatial change</a:t>
            </a:r>
          </a:p>
        </p:txBody>
      </p:sp>
      <p:sp>
        <p:nvSpPr>
          <p:cNvPr id="3" name="Content Placeholder 2"/>
          <p:cNvSpPr>
            <a:spLocks noGrp="1"/>
          </p:cNvSpPr>
          <p:nvPr>
            <p:ph sz="half" idx="1"/>
          </p:nvPr>
        </p:nvSpPr>
        <p:spPr>
          <a:xfrm>
            <a:off x="628650" y="1825625"/>
            <a:ext cx="4040626" cy="4351338"/>
          </a:xfrm>
        </p:spPr>
        <p:txBody>
          <a:bodyPr vert="horz" lIns="91440" tIns="45720" rIns="91440" bIns="45720" rtlCol="0">
            <a:normAutofit/>
          </a:bodyPr>
          <a:lstStyle/>
          <a:p>
            <a:pPr indent="-228600">
              <a:lnSpc>
                <a:spcPct val="90000"/>
              </a:lnSpc>
            </a:pPr>
            <a:r>
              <a:rPr lang="en-US" sz="2400"/>
              <a:t>Changes in how we perceive physical and territorial space </a:t>
            </a:r>
          </a:p>
          <a:p>
            <a:pPr indent="-228600">
              <a:lnSpc>
                <a:spcPct val="90000"/>
              </a:lnSpc>
            </a:pPr>
            <a:r>
              <a:rPr lang="en-US" sz="2400"/>
              <a:t>Increase in population mobility </a:t>
            </a:r>
          </a:p>
          <a:p>
            <a:pPr indent="-228600">
              <a:lnSpc>
                <a:spcPct val="90000"/>
              </a:lnSpc>
            </a:pPr>
            <a:r>
              <a:rPr lang="en-US" sz="2400"/>
              <a:t>More affordable travel </a:t>
            </a:r>
          </a:p>
          <a:p>
            <a:pPr indent="-228600">
              <a:lnSpc>
                <a:spcPct val="90000"/>
              </a:lnSpc>
            </a:pPr>
            <a:r>
              <a:rPr lang="en-US" sz="2400"/>
              <a:t>More long term migration</a:t>
            </a:r>
          </a:p>
          <a:p>
            <a:pPr indent="-228600">
              <a:lnSpc>
                <a:spcPct val="90000"/>
              </a:lnSpc>
            </a:pPr>
            <a:r>
              <a:rPr lang="en-US" sz="2400"/>
              <a:t>Movement of microbes – spread of infectious diseases</a:t>
            </a:r>
          </a:p>
          <a:p>
            <a:pPr indent="-228600">
              <a:lnSpc>
                <a:spcPct val="90000"/>
              </a:lnSpc>
            </a:pPr>
            <a:r>
              <a:rPr lang="en-US" sz="2400"/>
              <a:t>Hanefield (2015 pp.3-5)</a:t>
            </a:r>
          </a:p>
        </p:txBody>
      </p:sp>
      <p:pic>
        <p:nvPicPr>
          <p:cNvPr id="5" name="Content Placeholder 4" descr="Image result for air travel">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37454" r="15602" b="-2"/>
          <a:stretch/>
        </p:blipFill>
        <p:spPr bwMode="auto">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
        <p:nvSpPr>
          <p:cNvPr id="12"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656147"/>
            <a:ext cx="409575"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587516"/>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0626" cy="1325563"/>
          </a:xfrm>
        </p:spPr>
        <p:txBody>
          <a:bodyPr>
            <a:normAutofit/>
          </a:bodyPr>
          <a:lstStyle/>
          <a:p>
            <a:pPr>
              <a:lnSpc>
                <a:spcPct val="90000"/>
              </a:lnSpc>
            </a:pPr>
            <a:r>
              <a:rPr lang="en-GB" sz="3400"/>
              <a:t>Recap of some global health definitions </a:t>
            </a:r>
          </a:p>
        </p:txBody>
      </p:sp>
      <p:sp>
        <p:nvSpPr>
          <p:cNvPr id="3" name="Content Placeholder 2"/>
          <p:cNvSpPr>
            <a:spLocks noGrp="1"/>
          </p:cNvSpPr>
          <p:nvPr>
            <p:ph idx="1"/>
          </p:nvPr>
        </p:nvSpPr>
        <p:spPr>
          <a:xfrm>
            <a:off x="628650" y="1825625"/>
            <a:ext cx="4040626" cy="4351338"/>
          </a:xfrm>
        </p:spPr>
        <p:txBody>
          <a:bodyPr>
            <a:normAutofit fontScale="92500" lnSpcReduction="10000"/>
          </a:bodyPr>
          <a:lstStyle/>
          <a:p>
            <a:pPr>
              <a:lnSpc>
                <a:spcPct val="90000"/>
              </a:lnSpc>
            </a:pPr>
            <a:endParaRPr lang="en-GB" sz="1500" dirty="0"/>
          </a:p>
          <a:p>
            <a:pPr>
              <a:lnSpc>
                <a:spcPct val="90000"/>
              </a:lnSpc>
            </a:pPr>
            <a:r>
              <a:rPr lang="en-GB" sz="2000" dirty="0"/>
              <a:t>‘</a:t>
            </a:r>
            <a:r>
              <a:rPr lang="en-GB" sz="2000" i="1" dirty="0"/>
              <a:t>global health is an area for study, research, and practice that places a priority on improving health and achieving equity in health for all people worldwide. Global health emphasizes the transnational health issues, determinants, and solutions ; involves many disciplines beyond the health sciences and promotes interdisciplinary collaboration; and is a synthesis of population-based prevention with individual level clinical care</a:t>
            </a:r>
            <a:r>
              <a:rPr lang="en-GB" sz="1500" dirty="0"/>
              <a:t>’</a:t>
            </a:r>
          </a:p>
          <a:p>
            <a:pPr marL="0" indent="0">
              <a:lnSpc>
                <a:spcPct val="90000"/>
              </a:lnSpc>
              <a:buNone/>
            </a:pPr>
            <a:endParaRPr lang="en-GB" sz="1500" dirty="0"/>
          </a:p>
          <a:p>
            <a:pPr>
              <a:lnSpc>
                <a:spcPct val="90000"/>
              </a:lnSpc>
            </a:pPr>
            <a:r>
              <a:rPr lang="en-GB" sz="1500" dirty="0" err="1"/>
              <a:t>Koplan</a:t>
            </a:r>
            <a:r>
              <a:rPr lang="en-GB" sz="1500" dirty="0"/>
              <a:t> et al (2009) Towards a common definition of global health. </a:t>
            </a:r>
            <a:r>
              <a:rPr lang="en-GB" sz="1500" i="1" dirty="0"/>
              <a:t>The Lancet</a:t>
            </a:r>
            <a:r>
              <a:rPr lang="en-GB" sz="1500" dirty="0"/>
              <a:t>, 373(9679)  pp.1993-1995</a:t>
            </a:r>
          </a:p>
          <a:p>
            <a:pPr marL="0" indent="0">
              <a:lnSpc>
                <a:spcPct val="90000"/>
              </a:lnSpc>
              <a:buNone/>
            </a:pPr>
            <a:endParaRPr lang="en-GB" sz="1500" dirty="0"/>
          </a:p>
        </p:txBody>
      </p:sp>
      <p:pic>
        <p:nvPicPr>
          <p:cNvPr id="5" name="Picture 4">
            <a:extLst>
              <a:ext uri="{FF2B5EF4-FFF2-40B4-BE49-F238E27FC236}">
                <a16:creationId xmlns:a16="http://schemas.microsoft.com/office/drawing/2014/main" id="{D43CEE78-24E6-4091-A3F8-FF0425321903}"/>
              </a:ext>
            </a:extLst>
          </p:cNvPr>
          <p:cNvPicPr>
            <a:picLocks noChangeAspect="1"/>
          </p:cNvPicPr>
          <p:nvPr/>
        </p:nvPicPr>
        <p:blipFill rotWithShape="1">
          <a:blip r:embed="rId2"/>
          <a:srcRect l="28333" r="22284" b="2"/>
          <a:stretch/>
        </p:blipFill>
        <p:spPr>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9" name="Oval 23">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656147"/>
            <a:ext cx="409575"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Arc 25">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587516"/>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398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0626" cy="1325563"/>
          </a:xfrm>
        </p:spPr>
        <p:txBody>
          <a:bodyPr vert="horz" lIns="91440" tIns="45720" rIns="91440" bIns="45720" rtlCol="0" anchor="ctr">
            <a:normAutofit/>
          </a:bodyPr>
          <a:lstStyle/>
          <a:p>
            <a:pPr algn="l">
              <a:lnSpc>
                <a:spcPct val="90000"/>
              </a:lnSpc>
            </a:pPr>
            <a:r>
              <a:rPr lang="en-US"/>
              <a:t>Temporal change</a:t>
            </a:r>
          </a:p>
        </p:txBody>
      </p:sp>
      <p:sp>
        <p:nvSpPr>
          <p:cNvPr id="3" name="Content Placeholder 2"/>
          <p:cNvSpPr>
            <a:spLocks noGrp="1"/>
          </p:cNvSpPr>
          <p:nvPr>
            <p:ph sz="half" idx="1"/>
          </p:nvPr>
        </p:nvSpPr>
        <p:spPr>
          <a:xfrm>
            <a:off x="628650" y="1825625"/>
            <a:ext cx="4040626" cy="4351338"/>
          </a:xfrm>
        </p:spPr>
        <p:txBody>
          <a:bodyPr vert="horz" lIns="91440" tIns="45720" rIns="91440" bIns="45720" rtlCol="0">
            <a:normAutofit/>
          </a:bodyPr>
          <a:lstStyle/>
          <a:p>
            <a:pPr indent="-228600">
              <a:lnSpc>
                <a:spcPct val="90000"/>
              </a:lnSpc>
            </a:pPr>
            <a:r>
              <a:rPr lang="en-US" sz="2600"/>
              <a:t>Travel greater distances quickly through high speed air travel </a:t>
            </a:r>
          </a:p>
          <a:p>
            <a:pPr indent="-228600">
              <a:lnSpc>
                <a:spcPct val="90000"/>
              </a:lnSpc>
            </a:pPr>
            <a:r>
              <a:rPr lang="en-US" sz="2600"/>
              <a:t>Faster communications </a:t>
            </a:r>
          </a:p>
          <a:p>
            <a:pPr indent="-228600">
              <a:lnSpc>
                <a:spcPct val="90000"/>
              </a:lnSpc>
            </a:pPr>
            <a:r>
              <a:rPr lang="en-US" sz="2600"/>
              <a:t>Faster medical research </a:t>
            </a:r>
          </a:p>
          <a:p>
            <a:pPr indent="-228600">
              <a:lnSpc>
                <a:spcPct val="90000"/>
              </a:lnSpc>
            </a:pPr>
            <a:r>
              <a:rPr lang="en-US" sz="2600"/>
              <a:t>For some increased leisure time – for others increased insecurity in work in the post-industrial age</a:t>
            </a:r>
          </a:p>
          <a:p>
            <a:pPr indent="-228600">
              <a:lnSpc>
                <a:spcPct val="90000"/>
              </a:lnSpc>
            </a:pPr>
            <a:r>
              <a:rPr lang="en-US" sz="2600"/>
              <a:t>Hanefield (2015 pp. 3-5)</a:t>
            </a:r>
          </a:p>
        </p:txBody>
      </p:sp>
      <p:pic>
        <p:nvPicPr>
          <p:cNvPr id="5" name="Content Placeholder 4" descr="Image result for fast communications">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30964" r="12704"/>
          <a:stretch/>
        </p:blipFill>
        <p:spPr bwMode="auto">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
        <p:nvSpPr>
          <p:cNvPr id="12"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656147"/>
            <a:ext cx="409575"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587516"/>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0626" cy="1325563"/>
          </a:xfrm>
        </p:spPr>
        <p:txBody>
          <a:bodyPr vert="horz" lIns="91440" tIns="45720" rIns="91440" bIns="45720" rtlCol="0" anchor="ctr">
            <a:normAutofit/>
          </a:bodyPr>
          <a:lstStyle/>
          <a:p>
            <a:pPr algn="l">
              <a:lnSpc>
                <a:spcPct val="90000"/>
              </a:lnSpc>
            </a:pPr>
            <a:r>
              <a:rPr lang="en-US"/>
              <a:t>Cognitive change</a:t>
            </a:r>
          </a:p>
        </p:txBody>
      </p:sp>
      <p:sp>
        <p:nvSpPr>
          <p:cNvPr id="3" name="Content Placeholder 2"/>
          <p:cNvSpPr>
            <a:spLocks noGrp="1"/>
          </p:cNvSpPr>
          <p:nvPr>
            <p:ph sz="half" idx="1"/>
          </p:nvPr>
        </p:nvSpPr>
        <p:spPr>
          <a:xfrm>
            <a:off x="628650" y="1825625"/>
            <a:ext cx="4040626" cy="4351338"/>
          </a:xfrm>
        </p:spPr>
        <p:txBody>
          <a:bodyPr vert="horz" lIns="91440" tIns="45720" rIns="91440" bIns="45720" rtlCol="0">
            <a:normAutofit/>
          </a:bodyPr>
          <a:lstStyle/>
          <a:p>
            <a:pPr indent="-228600">
              <a:lnSpc>
                <a:spcPct val="90000"/>
              </a:lnSpc>
            </a:pPr>
            <a:r>
              <a:rPr lang="en-US" sz="1800"/>
              <a:t>How globalisation is changing what we think about ourselves and the world around us </a:t>
            </a:r>
          </a:p>
          <a:p>
            <a:pPr indent="-228600">
              <a:lnSpc>
                <a:spcPct val="90000"/>
              </a:lnSpc>
            </a:pPr>
            <a:endParaRPr lang="en-US" sz="1800"/>
          </a:p>
          <a:p>
            <a:pPr indent="-228600">
              <a:lnSpc>
                <a:spcPct val="90000"/>
              </a:lnSpc>
            </a:pPr>
            <a:r>
              <a:rPr lang="en-US" sz="1800"/>
              <a:t>Mass media has become global eg -Many national media outlets in different countries belonging to large transnational companies, global advertising agencies and consultancy firms </a:t>
            </a:r>
          </a:p>
          <a:p>
            <a:pPr marL="0" indent="-228600">
              <a:lnSpc>
                <a:spcPct val="90000"/>
              </a:lnSpc>
            </a:pPr>
            <a:endParaRPr lang="en-US" sz="1800"/>
          </a:p>
          <a:p>
            <a:pPr indent="-228600">
              <a:lnSpc>
                <a:spcPct val="90000"/>
              </a:lnSpc>
            </a:pPr>
            <a:r>
              <a:rPr lang="en-US" sz="1800"/>
              <a:t>Since the 1980s convergence of modes of communication – deregulation and privatisation of telecommunications sector </a:t>
            </a:r>
          </a:p>
          <a:p>
            <a:pPr indent="-228600">
              <a:lnSpc>
                <a:spcPct val="90000"/>
              </a:lnSpc>
            </a:pPr>
            <a:r>
              <a:rPr lang="en-US" sz="1800"/>
              <a:t>Hanefield (2015 pp.  3-5) </a:t>
            </a:r>
          </a:p>
        </p:txBody>
      </p:sp>
      <p:pic>
        <p:nvPicPr>
          <p:cNvPr id="5" name="Content Placeholder 4" descr="Image result for mass media">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19528" r="29210" b="1"/>
          <a:stretch/>
        </p:blipFill>
        <p:spPr bwMode="auto">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
        <p:nvSpPr>
          <p:cNvPr id="12"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656147"/>
            <a:ext cx="409575"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587516"/>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0626" cy="1325563"/>
          </a:xfrm>
        </p:spPr>
        <p:txBody>
          <a:bodyPr vert="horz" lIns="91440" tIns="45720" rIns="91440" bIns="45720" rtlCol="0" anchor="ctr">
            <a:normAutofit/>
          </a:bodyPr>
          <a:lstStyle/>
          <a:p>
            <a:pPr algn="l">
              <a:lnSpc>
                <a:spcPct val="90000"/>
              </a:lnSpc>
            </a:pPr>
            <a:r>
              <a:rPr lang="en-US"/>
              <a:t>Globalisation </a:t>
            </a:r>
          </a:p>
        </p:txBody>
      </p:sp>
      <p:sp>
        <p:nvSpPr>
          <p:cNvPr id="3" name="Content Placeholder 2"/>
          <p:cNvSpPr>
            <a:spLocks noGrp="1"/>
          </p:cNvSpPr>
          <p:nvPr>
            <p:ph sz="half" idx="1"/>
          </p:nvPr>
        </p:nvSpPr>
        <p:spPr>
          <a:xfrm>
            <a:off x="628650" y="1825625"/>
            <a:ext cx="4040626" cy="4351338"/>
          </a:xfrm>
        </p:spPr>
        <p:txBody>
          <a:bodyPr vert="horz" lIns="91440" tIns="45720" rIns="91440" bIns="45720" rtlCol="0">
            <a:normAutofit/>
          </a:bodyPr>
          <a:lstStyle/>
          <a:p>
            <a:pPr indent="-228600">
              <a:lnSpc>
                <a:spcPct val="90000"/>
              </a:lnSpc>
            </a:pPr>
            <a:r>
              <a:rPr lang="en-US" sz="2200"/>
              <a:t>Greater movement of people and pathogens , greater knowledge exchange across physical borders leading to scientific advances, increased solidarity around health issues </a:t>
            </a:r>
          </a:p>
          <a:p>
            <a:pPr indent="-228600">
              <a:lnSpc>
                <a:spcPct val="90000"/>
              </a:lnSpc>
            </a:pPr>
            <a:r>
              <a:rPr lang="en-US" sz="2200"/>
              <a:t>In addition to the  challenges to our mental, physical health and wellbeing  the social patterns of our lives have changed.</a:t>
            </a:r>
          </a:p>
        </p:txBody>
      </p:sp>
      <p:pic>
        <p:nvPicPr>
          <p:cNvPr id="5" name="Content Placeholder 4" descr="Image result for globalisation">
            <a:hlinkClick r:id="rId2"/>
          </p:cNvPr>
          <p:cNvPicPr>
            <a:picLocks noGrp="1"/>
          </p:cNvPicPr>
          <p:nvPr>
            <p:ph sz="half" idx="2"/>
          </p:nvPr>
        </p:nvPicPr>
        <p:blipFill rotWithShape="1">
          <a:blip r:embed="rId3" cstate="print">
            <a:extLst>
              <a:ext uri="{28A0092B-C50C-407E-A947-70E740481C1C}">
                <a14:useLocalDpi xmlns:a14="http://schemas.microsoft.com/office/drawing/2010/main" val="0"/>
              </a:ext>
            </a:extLst>
          </a:blip>
          <a:srcRect l="27775" r="36736" b="1"/>
          <a:stretch/>
        </p:blipFill>
        <p:spPr bwMode="auto">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
        <p:nvSpPr>
          <p:cNvPr id="12"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656147"/>
            <a:ext cx="409575"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587516"/>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0626" cy="1325563"/>
          </a:xfrm>
        </p:spPr>
        <p:txBody>
          <a:bodyPr vert="horz" lIns="91440" tIns="45720" rIns="91440" bIns="45720" rtlCol="0" anchor="ctr">
            <a:normAutofit/>
          </a:bodyPr>
          <a:lstStyle/>
          <a:p>
            <a:pPr algn="l">
              <a:lnSpc>
                <a:spcPct val="90000"/>
              </a:lnSpc>
            </a:pPr>
            <a:r>
              <a:rPr lang="en-US" sz="2400"/>
              <a:t>Information and transportation technology as key drivers of globalisation </a:t>
            </a:r>
          </a:p>
        </p:txBody>
      </p:sp>
      <p:sp>
        <p:nvSpPr>
          <p:cNvPr id="3" name="Content Placeholder 2"/>
          <p:cNvSpPr>
            <a:spLocks noGrp="1"/>
          </p:cNvSpPr>
          <p:nvPr>
            <p:ph sz="half" idx="1"/>
          </p:nvPr>
        </p:nvSpPr>
        <p:spPr>
          <a:xfrm>
            <a:off x="628650" y="1825625"/>
            <a:ext cx="4040626" cy="4351338"/>
          </a:xfrm>
        </p:spPr>
        <p:txBody>
          <a:bodyPr vert="horz" lIns="91440" tIns="45720" rIns="91440" bIns="45720" rtlCol="0">
            <a:normAutofit/>
          </a:bodyPr>
          <a:lstStyle/>
          <a:p>
            <a:pPr indent="-228600">
              <a:lnSpc>
                <a:spcPct val="90000"/>
              </a:lnSpc>
            </a:pPr>
            <a:r>
              <a:rPr lang="en-US"/>
              <a:t>Information technology has been critical to the kinds of changes associated with globalisation </a:t>
            </a:r>
          </a:p>
          <a:p>
            <a:pPr indent="-228600">
              <a:lnSpc>
                <a:spcPct val="90000"/>
              </a:lnSpc>
            </a:pPr>
            <a:r>
              <a:rPr lang="en-US"/>
              <a:t>Enormous leaps in technological development – exponential growth in use due to falling costs</a:t>
            </a:r>
          </a:p>
          <a:p>
            <a:pPr indent="-228600">
              <a:lnSpc>
                <a:spcPct val="90000"/>
              </a:lnSpc>
            </a:pPr>
            <a:endParaRPr lang="en-US"/>
          </a:p>
          <a:p>
            <a:pPr indent="-228600">
              <a:lnSpc>
                <a:spcPct val="90000"/>
              </a:lnSpc>
            </a:pPr>
            <a:endParaRPr lang="en-US"/>
          </a:p>
        </p:txBody>
      </p:sp>
      <p:pic>
        <p:nvPicPr>
          <p:cNvPr id="5" name="Content Placeholder 4" descr="Image result for mass media">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22227" r="6983" b="1"/>
          <a:stretch/>
        </p:blipFill>
        <p:spPr bwMode="auto">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
        <p:nvSpPr>
          <p:cNvPr id="12"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656147"/>
            <a:ext cx="409575"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587516"/>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Globalisation</a:t>
            </a:r>
          </a:p>
        </p:txBody>
      </p:sp>
      <p:sp>
        <p:nvSpPr>
          <p:cNvPr id="3" name="Content Placeholder 2"/>
          <p:cNvSpPr>
            <a:spLocks noGrp="1"/>
          </p:cNvSpPr>
          <p:nvPr>
            <p:ph idx="1"/>
          </p:nvPr>
        </p:nvSpPr>
        <p:spPr/>
        <p:txBody>
          <a:bodyPr>
            <a:normAutofit fontScale="92500" lnSpcReduction="10000"/>
          </a:bodyPr>
          <a:lstStyle/>
          <a:p>
            <a:r>
              <a:rPr lang="en-GB" dirty="0"/>
              <a:t>‘Increasing and accelerating processes of regional economies, societies and cultures integrating  through rapid global communication and exchange networks’</a:t>
            </a:r>
          </a:p>
          <a:p>
            <a:r>
              <a:rPr lang="en-GB" dirty="0"/>
              <a:t>Includes both economic and cultural transitions </a:t>
            </a:r>
          </a:p>
          <a:p>
            <a:r>
              <a:rPr lang="en-GB" dirty="0"/>
              <a:t>Often associated with global westernisation of lifestyles and consumption habits (</a:t>
            </a:r>
            <a:r>
              <a:rPr lang="en-GB" dirty="0" err="1"/>
              <a:t>eg</a:t>
            </a:r>
            <a:r>
              <a:rPr lang="en-GB" dirty="0"/>
              <a:t> </a:t>
            </a:r>
            <a:r>
              <a:rPr lang="en-GB" dirty="0" err="1"/>
              <a:t>MacDonaldization</a:t>
            </a:r>
            <a:r>
              <a:rPr lang="en-GB" dirty="0"/>
              <a:t>, sports brands, music, TV, film) </a:t>
            </a:r>
          </a:p>
          <a:p>
            <a:r>
              <a:rPr lang="en-GB" sz="1300" dirty="0"/>
              <a:t>McCracken and Phillips (2012)</a:t>
            </a:r>
          </a:p>
          <a:p>
            <a:endParaRPr lang="en-GB" dirty="0"/>
          </a:p>
        </p:txBody>
      </p:sp>
      <p:sp>
        <p:nvSpPr>
          <p:cNvPr id="4" name="Text Placeholder 3"/>
          <p:cNvSpPr>
            <a:spLocks noGrp="1"/>
          </p:cNvSpPr>
          <p:nvPr>
            <p:ph type="body" sz="half" idx="2"/>
          </p:nvPr>
        </p:nvSpPr>
        <p:spPr/>
        <p:txBody>
          <a:bodyPr/>
          <a:lstStyle/>
          <a:p>
            <a:endParaRPr lang="en-GB" dirty="0"/>
          </a:p>
        </p:txBody>
      </p:sp>
      <p:pic>
        <p:nvPicPr>
          <p:cNvPr id="5" name="Picture 4" descr="Image result for globalisation">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9" y="1435099"/>
            <a:ext cx="3384376" cy="4691063"/>
          </a:xfrm>
          <a:prstGeom prst="rect">
            <a:avLst/>
          </a:prstGeom>
          <a:noFill/>
          <a:ln>
            <a:noFill/>
          </a:ln>
        </p:spPr>
      </p:pic>
    </p:spTree>
    <p:extLst>
      <p:ext uri="{BB962C8B-B14F-4D97-AF65-F5344CB8AC3E}">
        <p14:creationId xmlns:p14="http://schemas.microsoft.com/office/powerpoint/2010/main" val="3041582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15125" y="1153572"/>
            <a:ext cx="2400300" cy="4461163"/>
          </a:xfrm>
        </p:spPr>
        <p:txBody>
          <a:bodyPr>
            <a:normAutofit/>
          </a:bodyPr>
          <a:lstStyle/>
          <a:p>
            <a:r>
              <a:rPr lang="en-GB" sz="3100">
                <a:solidFill>
                  <a:srgbClr val="FFFFFF"/>
                </a:solidFill>
              </a:rPr>
              <a:t>Globalisation </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p:cNvSpPr>
            <a:spLocks noGrp="1"/>
          </p:cNvSpPr>
          <p:nvPr>
            <p:ph idx="1"/>
          </p:nvPr>
        </p:nvSpPr>
        <p:spPr>
          <a:xfrm>
            <a:off x="3335481" y="591344"/>
            <a:ext cx="5179868" cy="5585619"/>
          </a:xfrm>
        </p:spPr>
        <p:txBody>
          <a:bodyPr anchor="ctr">
            <a:normAutofit/>
          </a:bodyPr>
          <a:lstStyle/>
          <a:p>
            <a:pPr marL="114300" indent="0">
              <a:lnSpc>
                <a:spcPct val="90000"/>
              </a:lnSpc>
              <a:buNone/>
            </a:pPr>
            <a:r>
              <a:rPr lang="en-GB" altLang="en-US" sz="2000" dirty="0"/>
              <a:t>The movement towards the expansion of economic and social ties between countries through the spread of corporate institutions and the capitalist philosophy that leads to the shrinking of the world in economic terms.</a:t>
            </a:r>
          </a:p>
          <a:p>
            <a:pPr marL="114300" indent="0">
              <a:lnSpc>
                <a:spcPct val="90000"/>
              </a:lnSpc>
              <a:buNone/>
            </a:pPr>
            <a:endParaRPr lang="en-GB" altLang="en-US" sz="2000" dirty="0"/>
          </a:p>
          <a:p>
            <a:pPr marL="114300" indent="0">
              <a:lnSpc>
                <a:spcPct val="90000"/>
              </a:lnSpc>
              <a:buNone/>
            </a:pPr>
            <a:r>
              <a:rPr lang="en-GB" altLang="en-US" sz="2000" b="1" dirty="0"/>
              <a:t>Definition:</a:t>
            </a:r>
          </a:p>
          <a:p>
            <a:pPr marL="114300" indent="0">
              <a:lnSpc>
                <a:spcPct val="90000"/>
              </a:lnSpc>
              <a:buNone/>
            </a:pPr>
            <a:endParaRPr lang="en-GB" sz="2000" dirty="0"/>
          </a:p>
          <a:p>
            <a:pPr marL="114300" indent="0">
              <a:lnSpc>
                <a:spcPct val="90000"/>
              </a:lnSpc>
              <a:buNone/>
            </a:pPr>
            <a:r>
              <a:rPr lang="en-GB" sz="2000" dirty="0"/>
              <a:t>The process by which businesses or other organizations develop international influence or start operating on an international scale.</a:t>
            </a:r>
          </a:p>
          <a:p>
            <a:pPr marL="114300" indent="0">
              <a:lnSpc>
                <a:spcPct val="90000"/>
              </a:lnSpc>
              <a:buNone/>
            </a:pPr>
            <a:r>
              <a:rPr lang="en-GB" altLang="en-US" sz="2000" b="1" dirty="0"/>
              <a:t>OED, 2016</a:t>
            </a:r>
          </a:p>
          <a:p>
            <a:pPr lvl="1">
              <a:lnSpc>
                <a:spcPct val="90000"/>
              </a:lnSpc>
            </a:pPr>
            <a:r>
              <a:rPr lang="en-GB" altLang="en-US" sz="2000" dirty="0"/>
              <a:t>An economic, social and cultural phenomenon.</a:t>
            </a:r>
          </a:p>
          <a:p>
            <a:pPr>
              <a:lnSpc>
                <a:spcPct val="90000"/>
              </a:lnSpc>
            </a:pPr>
            <a:endParaRPr lang="en-GB" sz="1300" dirty="0"/>
          </a:p>
        </p:txBody>
      </p:sp>
    </p:spTree>
    <p:extLst>
      <p:ext uri="{BB962C8B-B14F-4D97-AF65-F5344CB8AC3E}">
        <p14:creationId xmlns:p14="http://schemas.microsoft.com/office/powerpoint/2010/main" val="325772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0626" cy="1325563"/>
          </a:xfrm>
        </p:spPr>
        <p:txBody>
          <a:bodyPr vert="horz" lIns="91440" tIns="45720" rIns="91440" bIns="45720" rtlCol="0" anchor="ctr">
            <a:normAutofit/>
          </a:bodyPr>
          <a:lstStyle/>
          <a:p>
            <a:pPr algn="l">
              <a:lnSpc>
                <a:spcPct val="90000"/>
              </a:lnSpc>
            </a:pPr>
            <a:r>
              <a:rPr lang="en-US"/>
              <a:t>Globalisation</a:t>
            </a:r>
          </a:p>
        </p:txBody>
      </p:sp>
      <p:sp>
        <p:nvSpPr>
          <p:cNvPr id="3" name="Content Placeholder 2"/>
          <p:cNvSpPr>
            <a:spLocks noGrp="1"/>
          </p:cNvSpPr>
          <p:nvPr>
            <p:ph sz="half" idx="1"/>
          </p:nvPr>
        </p:nvSpPr>
        <p:spPr>
          <a:xfrm>
            <a:off x="628650" y="1825625"/>
            <a:ext cx="4040626" cy="4351338"/>
          </a:xfrm>
        </p:spPr>
        <p:txBody>
          <a:bodyPr vert="horz" lIns="91440" tIns="45720" rIns="91440" bIns="45720" rtlCol="0">
            <a:normAutofit/>
          </a:bodyPr>
          <a:lstStyle/>
          <a:p>
            <a:pPr indent="-228600" fontAlgn="base">
              <a:lnSpc>
                <a:spcPct val="90000"/>
              </a:lnSpc>
            </a:pPr>
            <a:r>
              <a:rPr lang="en-US" sz="1400" dirty="0"/>
              <a:t>The largest companies are no longer national firms, located in one single country; they are </a:t>
            </a:r>
            <a:r>
              <a:rPr lang="en-US" sz="1400" b="1" dirty="0">
                <a:hlinkClick r:id="rId2"/>
              </a:rPr>
              <a:t>multinational corporations</a:t>
            </a:r>
            <a:r>
              <a:rPr lang="en-US" sz="1400" dirty="0"/>
              <a:t> with businesses in many countries.</a:t>
            </a:r>
          </a:p>
          <a:p>
            <a:pPr marL="114300" indent="-228600" fontAlgn="base">
              <a:lnSpc>
                <a:spcPct val="90000"/>
              </a:lnSpc>
            </a:pPr>
            <a:endParaRPr lang="en-US" sz="1400" dirty="0"/>
          </a:p>
          <a:p>
            <a:pPr indent="-228600" fontAlgn="base">
              <a:lnSpc>
                <a:spcPct val="90000"/>
              </a:lnSpc>
            </a:pPr>
            <a:r>
              <a:rPr lang="en-US" sz="1400" dirty="0" err="1"/>
              <a:t>Globalisation</a:t>
            </a:r>
            <a:r>
              <a:rPr lang="en-US" sz="1400" dirty="0"/>
              <a:t> has been taking place for hundreds of years but has rapidly increased over the last 30 years or so.</a:t>
            </a:r>
          </a:p>
          <a:p>
            <a:pPr marL="114300" indent="-228600" fontAlgn="base">
              <a:lnSpc>
                <a:spcPct val="90000"/>
              </a:lnSpc>
            </a:pPr>
            <a:endParaRPr lang="en-US" sz="1400" dirty="0"/>
          </a:p>
          <a:p>
            <a:pPr indent="-228600" fontAlgn="base">
              <a:lnSpc>
                <a:spcPct val="90000"/>
              </a:lnSpc>
            </a:pPr>
            <a:r>
              <a:rPr lang="en-US" sz="1400" dirty="0" err="1"/>
              <a:t>Globalisation</a:t>
            </a:r>
            <a:r>
              <a:rPr lang="en-US" sz="1400" dirty="0"/>
              <a:t> has resulted in:</a:t>
            </a:r>
          </a:p>
          <a:p>
            <a:pPr lvl="1" indent="-228600" fontAlgn="base">
              <a:lnSpc>
                <a:spcPct val="90000"/>
              </a:lnSpc>
              <a:buFont typeface="Arial" panose="020B0604020202020204" pitchFamily="34" charset="0"/>
              <a:buChar char="•"/>
            </a:pPr>
            <a:r>
              <a:rPr lang="en-US" sz="1400" dirty="0"/>
              <a:t>increased </a:t>
            </a:r>
            <a:r>
              <a:rPr lang="en-US" sz="1400" b="1" dirty="0">
                <a:hlinkClick r:id="rId2"/>
              </a:rPr>
              <a:t>international trade</a:t>
            </a:r>
            <a:endParaRPr lang="en-US" sz="1400" dirty="0"/>
          </a:p>
          <a:p>
            <a:pPr lvl="1" indent="-228600" fontAlgn="base">
              <a:lnSpc>
                <a:spcPct val="90000"/>
              </a:lnSpc>
              <a:buFont typeface="Arial" panose="020B0604020202020204" pitchFamily="34" charset="0"/>
              <a:buChar char="•"/>
            </a:pPr>
            <a:r>
              <a:rPr lang="en-US" sz="1400" dirty="0"/>
              <a:t>the same company operating in more than one country</a:t>
            </a:r>
          </a:p>
          <a:p>
            <a:pPr lvl="1" indent="-228600" fontAlgn="base">
              <a:lnSpc>
                <a:spcPct val="90000"/>
              </a:lnSpc>
              <a:buFont typeface="Arial" panose="020B0604020202020204" pitchFamily="34" charset="0"/>
              <a:buChar char="•"/>
            </a:pPr>
            <a:r>
              <a:rPr lang="en-US" sz="1400" dirty="0"/>
              <a:t>a greater dependence on the global economy</a:t>
            </a:r>
          </a:p>
          <a:p>
            <a:pPr lvl="1" indent="-228600" fontAlgn="base">
              <a:lnSpc>
                <a:spcPct val="90000"/>
              </a:lnSpc>
              <a:buFont typeface="Arial" panose="020B0604020202020204" pitchFamily="34" charset="0"/>
              <a:buChar char="•"/>
            </a:pPr>
            <a:r>
              <a:rPr lang="en-US" sz="1400" dirty="0"/>
              <a:t>easier movement of </a:t>
            </a:r>
            <a:r>
              <a:rPr lang="en-US" sz="1400" b="1" dirty="0">
                <a:hlinkClick r:id="rId2"/>
              </a:rPr>
              <a:t>capital</a:t>
            </a:r>
            <a:r>
              <a:rPr lang="en-US" sz="1400" dirty="0"/>
              <a:t>, goods and services</a:t>
            </a:r>
          </a:p>
          <a:p>
            <a:pPr lvl="1" indent="-228600" fontAlgn="base">
              <a:lnSpc>
                <a:spcPct val="90000"/>
              </a:lnSpc>
              <a:buFont typeface="Arial" panose="020B0604020202020204" pitchFamily="34" charset="0"/>
              <a:buChar char="•"/>
            </a:pPr>
            <a:r>
              <a:rPr lang="en-US" sz="1400" dirty="0"/>
              <a:t>recognition of companies such as McDonalds and Starbucks in </a:t>
            </a:r>
            <a:r>
              <a:rPr lang="en-US" sz="1400" b="1" dirty="0">
                <a:hlinkClick r:id="rId2"/>
              </a:rPr>
              <a:t>developing countries</a:t>
            </a:r>
            <a:endParaRPr lang="en-US" sz="1400" dirty="0"/>
          </a:p>
          <a:p>
            <a:pPr indent="-228600">
              <a:lnSpc>
                <a:spcPct val="90000"/>
              </a:lnSpc>
            </a:pPr>
            <a:endParaRPr lang="en-US" sz="1000" dirty="0"/>
          </a:p>
        </p:txBody>
      </p:sp>
      <p:pic>
        <p:nvPicPr>
          <p:cNvPr id="5" name="Content Placeholder 4" descr="How can we retain the benefits of globalisation? | The Daily Star">
            <a:extLst>
              <a:ext uri="{FF2B5EF4-FFF2-40B4-BE49-F238E27FC236}">
                <a16:creationId xmlns:a16="http://schemas.microsoft.com/office/drawing/2014/main" id="{C503D8FE-F808-43F9-9A4A-6C67F2CAE3A9}"/>
              </a:ext>
            </a:extLst>
          </p:cNvPr>
          <p:cNvPicPr>
            <a:picLocks noGrp="1"/>
          </p:cNvPicPr>
          <p:nvPr>
            <p:ph sz="half" idx="2"/>
          </p:nvPr>
        </p:nvPicPr>
        <p:blipFill rotWithShape="1">
          <a:blip r:embed="rId3">
            <a:extLst>
              <a:ext uri="{28A0092B-C50C-407E-A947-70E740481C1C}">
                <a14:useLocalDpi xmlns:a14="http://schemas.microsoft.com/office/drawing/2010/main" val="0"/>
              </a:ext>
            </a:extLst>
          </a:blip>
          <a:srcRect l="30978" r="26774" b="2"/>
          <a:stretch/>
        </p:blipFill>
        <p:spPr bwMode="auto">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
        <p:nvSpPr>
          <p:cNvPr id="9"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656147"/>
            <a:ext cx="409575"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587516"/>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6015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Globalisation</a:t>
            </a:r>
          </a:p>
        </p:txBody>
      </p:sp>
      <p:sp>
        <p:nvSpPr>
          <p:cNvPr id="3" name="Content Placeholder 2"/>
          <p:cNvSpPr>
            <a:spLocks noGrp="1"/>
          </p:cNvSpPr>
          <p:nvPr>
            <p:ph idx="1"/>
          </p:nvPr>
        </p:nvSpPr>
        <p:spPr/>
        <p:txBody>
          <a:bodyPr>
            <a:normAutofit fontScale="85000" lnSpcReduction="10000"/>
          </a:bodyPr>
          <a:lstStyle/>
          <a:p>
            <a:r>
              <a:rPr lang="en-GB" sz="3000" dirty="0"/>
              <a:t>Increased competition between national economies  which is facilitated through communication networks, transport, trade, foreign exchange, foreign direct investment, capital and labour movement, technology driven markets</a:t>
            </a:r>
          </a:p>
          <a:p>
            <a:endParaRPr lang="en-GB" sz="3000" dirty="0"/>
          </a:p>
          <a:p>
            <a:r>
              <a:rPr lang="en-GB" sz="3000" dirty="0"/>
              <a:t>An increased common understanding of popular culture, foods, language , media, TV, film, strong influence of particularly American TV </a:t>
            </a:r>
          </a:p>
          <a:p>
            <a:r>
              <a:rPr lang="en-GB" sz="1300" dirty="0"/>
              <a:t>McCracken and Phillips (2012)</a:t>
            </a:r>
          </a:p>
          <a:p>
            <a:endParaRPr lang="en-GB" dirty="0"/>
          </a:p>
          <a:p>
            <a:endParaRPr lang="en-GB" dirty="0"/>
          </a:p>
        </p:txBody>
      </p:sp>
      <p:sp>
        <p:nvSpPr>
          <p:cNvPr id="4" name="Text Placeholder 3"/>
          <p:cNvSpPr>
            <a:spLocks noGrp="1"/>
          </p:cNvSpPr>
          <p:nvPr>
            <p:ph type="body" sz="half" idx="2"/>
          </p:nvPr>
        </p:nvSpPr>
        <p:spPr/>
        <p:txBody>
          <a:bodyPr/>
          <a:lstStyle/>
          <a:p>
            <a:endParaRPr lang="en-GB" dirty="0"/>
          </a:p>
        </p:txBody>
      </p:sp>
      <p:pic>
        <p:nvPicPr>
          <p:cNvPr id="5" name="Picture 4" descr="Image result for globalisation">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435100"/>
            <a:ext cx="3117851" cy="4691063"/>
          </a:xfrm>
          <a:prstGeom prst="rect">
            <a:avLst/>
          </a:prstGeom>
          <a:noFill/>
          <a:ln>
            <a:noFill/>
          </a:ln>
        </p:spPr>
      </p:pic>
    </p:spTree>
    <p:extLst>
      <p:ext uri="{BB962C8B-B14F-4D97-AF65-F5344CB8AC3E}">
        <p14:creationId xmlns:p14="http://schemas.microsoft.com/office/powerpoint/2010/main" val="231984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Globalisation</a:t>
            </a:r>
          </a:p>
        </p:txBody>
      </p:sp>
      <p:graphicFrame>
        <p:nvGraphicFramePr>
          <p:cNvPr id="8" name="Content Placeholder 2">
            <a:extLst>
              <a:ext uri="{FF2B5EF4-FFF2-40B4-BE49-F238E27FC236}">
                <a16:creationId xmlns:a16="http://schemas.microsoft.com/office/drawing/2014/main" id="{F1206C15-E1A8-4E54-AFA1-D132FEB0E04B}"/>
              </a:ext>
            </a:extLst>
          </p:cNvPr>
          <p:cNvGraphicFramePr>
            <a:graphicFrameLocks noGrp="1"/>
          </p:cNvGraphicFramePr>
          <p:nvPr>
            <p:ph idx="1"/>
            <p:extLst>
              <p:ext uri="{D42A27DB-BD31-4B8C-83A1-F6EECF244321}">
                <p14:modId xmlns:p14="http://schemas.microsoft.com/office/powerpoint/2010/main" val="300657616"/>
              </p:ext>
            </p:extLst>
          </p:nvPr>
        </p:nvGraphicFramePr>
        <p:xfrm>
          <a:off x="3923928" y="273050"/>
          <a:ext cx="4762872"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sz="half" idx="2"/>
          </p:nvPr>
        </p:nvSpPr>
        <p:spPr/>
        <p:txBody>
          <a:bodyPr/>
          <a:lstStyle/>
          <a:p>
            <a:endParaRPr lang="en-GB" dirty="0"/>
          </a:p>
        </p:txBody>
      </p:sp>
      <p:pic>
        <p:nvPicPr>
          <p:cNvPr id="6" name="Picture 5" descr="Image result for digital world">
            <a:hlinkClick r:id="rId7"/>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7200" y="1435101"/>
            <a:ext cx="3466728" cy="4691062"/>
          </a:xfrm>
          <a:prstGeom prst="rect">
            <a:avLst/>
          </a:prstGeom>
          <a:noFill/>
          <a:ln>
            <a:noFill/>
          </a:ln>
        </p:spPr>
      </p:pic>
    </p:spTree>
    <p:extLst>
      <p:ext uri="{BB962C8B-B14F-4D97-AF65-F5344CB8AC3E}">
        <p14:creationId xmlns:p14="http://schemas.microsoft.com/office/powerpoint/2010/main" val="3641544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p:cNvSpPr>
            <a:spLocks noGrp="1"/>
          </p:cNvSpPr>
          <p:nvPr>
            <p:ph type="title"/>
          </p:nvPr>
        </p:nvSpPr>
        <p:spPr>
          <a:xfrm>
            <a:off x="628650" y="365125"/>
            <a:ext cx="7886700" cy="1325563"/>
          </a:xfrm>
        </p:spPr>
        <p:txBody>
          <a:bodyPr>
            <a:normAutofit/>
          </a:bodyPr>
          <a:lstStyle/>
          <a:p>
            <a:r>
              <a:rPr lang="en-GB" dirty="0"/>
              <a:t>Globalisation</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p:cNvSpPr>
            <a:spLocks noGrp="1"/>
          </p:cNvSpPr>
          <p:nvPr>
            <p:ph idx="1"/>
          </p:nvPr>
        </p:nvSpPr>
        <p:spPr>
          <a:xfrm>
            <a:off x="628650" y="1825625"/>
            <a:ext cx="7886700" cy="4351338"/>
          </a:xfrm>
        </p:spPr>
        <p:txBody>
          <a:bodyPr>
            <a:normAutofit/>
          </a:bodyPr>
          <a:lstStyle/>
          <a:p>
            <a:pPr>
              <a:lnSpc>
                <a:spcPct val="90000"/>
              </a:lnSpc>
            </a:pPr>
            <a:r>
              <a:rPr lang="en-GB" sz="2500"/>
              <a:t>‘</a:t>
            </a:r>
            <a:r>
              <a:rPr lang="en-GB" sz="2500" i="1"/>
              <a:t>The increasing interconnectedness between societies such that events in one part of the world more and more have effects on peoples and societies far away’ </a:t>
            </a:r>
          </a:p>
          <a:p>
            <a:pPr>
              <a:lnSpc>
                <a:spcPct val="90000"/>
              </a:lnSpc>
            </a:pPr>
            <a:r>
              <a:rPr lang="en-GB" sz="2500" err="1"/>
              <a:t>Baylis</a:t>
            </a:r>
            <a:r>
              <a:rPr lang="en-GB" sz="2500"/>
              <a:t> et al (2008)</a:t>
            </a:r>
          </a:p>
          <a:p>
            <a:pPr>
              <a:lnSpc>
                <a:spcPct val="90000"/>
              </a:lnSpc>
            </a:pPr>
            <a:r>
              <a:rPr lang="en-GB" sz="2500"/>
              <a:t>‘</a:t>
            </a:r>
            <a:r>
              <a:rPr lang="en-GB" sz="2500" i="1"/>
              <a:t>a stretching of social, political and economic activities across frontiers such that events, decisions and activities in one region of the world can come to have significance for individuals and communities in distant regions of the globe</a:t>
            </a:r>
            <a:r>
              <a:rPr lang="en-GB" sz="2500"/>
              <a:t>’</a:t>
            </a:r>
          </a:p>
          <a:p>
            <a:pPr>
              <a:lnSpc>
                <a:spcPct val="90000"/>
              </a:lnSpc>
            </a:pPr>
            <a:r>
              <a:rPr lang="en-GB" sz="2500"/>
              <a:t>(Held et al 1999)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GB" sz="3700">
                <a:solidFill>
                  <a:srgbClr val="FFFFFF"/>
                </a:solidFill>
              </a:rPr>
              <a:t>Global health definitions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lang="en-GB" i="1" dirty="0"/>
              <a:t>‘ a health issue where the determinants or outcomes are not contained by the territorial boundaries of states and thus may be beyond the capacity of individual countries to address them through domestic institutions alone’ </a:t>
            </a:r>
          </a:p>
          <a:p>
            <a:r>
              <a:rPr lang="en-GB" dirty="0" err="1"/>
              <a:t>Hanefield</a:t>
            </a:r>
            <a:r>
              <a:rPr lang="en-GB" dirty="0"/>
              <a:t> (2015)</a:t>
            </a:r>
          </a:p>
        </p:txBody>
      </p:sp>
    </p:spTree>
    <p:extLst>
      <p:ext uri="{BB962C8B-B14F-4D97-AF65-F5344CB8AC3E}">
        <p14:creationId xmlns:p14="http://schemas.microsoft.com/office/powerpoint/2010/main" val="859534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altLang="en-US" dirty="0"/>
              <a:t>Globalisation - The theory…</a:t>
            </a:r>
          </a:p>
        </p:txBody>
      </p:sp>
      <p:sp>
        <p:nvSpPr>
          <p:cNvPr id="9220" name="Rectangle 3"/>
          <p:cNvSpPr>
            <a:spLocks noGrp="1" noChangeArrowheads="1"/>
          </p:cNvSpPr>
          <p:nvPr>
            <p:ph sz="half" idx="1"/>
          </p:nvPr>
        </p:nvSpPr>
        <p:spPr/>
        <p:txBody>
          <a:bodyPr>
            <a:normAutofit fontScale="92500" lnSpcReduction="10000"/>
          </a:bodyPr>
          <a:lstStyle/>
          <a:p>
            <a:r>
              <a:rPr lang="en-GB" altLang="en-US" sz="2600" dirty="0"/>
              <a:t>The integration of economies</a:t>
            </a:r>
          </a:p>
          <a:p>
            <a:r>
              <a:rPr lang="en-GB" altLang="en-US" sz="2600" dirty="0"/>
              <a:t>The increasing reliance of economies on each other</a:t>
            </a:r>
          </a:p>
          <a:p>
            <a:r>
              <a:rPr lang="en-GB" altLang="en-US" sz="2600" dirty="0"/>
              <a:t>The opportunities to be able to buy and sell in any country in the world</a:t>
            </a:r>
          </a:p>
          <a:p>
            <a:r>
              <a:rPr lang="en-GB" altLang="en-US" sz="2600" dirty="0"/>
              <a:t>The opportunities for labour and capital to locate anywhere in the world</a:t>
            </a:r>
          </a:p>
          <a:p>
            <a:r>
              <a:rPr lang="en-GB" altLang="en-US" sz="2600" dirty="0"/>
              <a:t>The growth of global markets in finance.</a:t>
            </a:r>
          </a:p>
        </p:txBody>
      </p:sp>
      <p:grpSp>
        <p:nvGrpSpPr>
          <p:cNvPr id="9221" name="Group 12"/>
          <p:cNvGrpSpPr>
            <a:grpSpLocks/>
          </p:cNvGrpSpPr>
          <p:nvPr/>
        </p:nvGrpSpPr>
        <p:grpSpPr bwMode="auto">
          <a:xfrm>
            <a:off x="2209800" y="2057400"/>
            <a:ext cx="1676400" cy="0"/>
            <a:chOff x="0" y="0"/>
            <a:chExt cx="2070" cy="0"/>
          </a:xfrm>
        </p:grpSpPr>
        <p:sp>
          <p:nvSpPr>
            <p:cNvPr id="9223" name="Rectangle 5"/>
            <p:cNvSpPr>
              <a:spLocks noChangeArrowheads="1"/>
            </p:cNvSpPr>
            <p:nvPr/>
          </p:nvSpPr>
          <p:spPr bwMode="auto">
            <a:xfrm>
              <a:off x="0" y="0"/>
              <a:ext cx="2070" cy="0"/>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grpSp>
          <p:nvGrpSpPr>
            <p:cNvPr id="9224" name="Group 11"/>
            <p:cNvGrpSpPr>
              <a:grpSpLocks/>
            </p:cNvGrpSpPr>
            <p:nvPr/>
          </p:nvGrpSpPr>
          <p:grpSpPr bwMode="auto">
            <a:xfrm>
              <a:off x="0" y="0"/>
              <a:ext cx="2059" cy="0"/>
              <a:chOff x="0" y="0"/>
              <a:chExt cx="2059" cy="0"/>
            </a:xfrm>
          </p:grpSpPr>
          <p:sp>
            <p:nvSpPr>
              <p:cNvPr id="9225" name="Rectangle 6"/>
              <p:cNvSpPr>
                <a:spLocks noChangeArrowheads="1"/>
              </p:cNvSpPr>
              <p:nvPr/>
            </p:nvSpPr>
            <p:spPr bwMode="auto">
              <a:xfrm>
                <a:off x="0" y="0"/>
                <a:ext cx="0" cy="0"/>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9227" name="Rectangle 7"/>
              <p:cNvSpPr>
                <a:spLocks noChangeArrowheads="1"/>
              </p:cNvSpPr>
              <p:nvPr/>
            </p:nvSpPr>
            <p:spPr bwMode="auto">
              <a:xfrm>
                <a:off x="0" y="0"/>
                <a:ext cx="2059" cy="0"/>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grpSp>
      </p:grpSp>
      <p:pic>
        <p:nvPicPr>
          <p:cNvPr id="3" name="Content Placeholder 2" descr="Globalisation is far from reaching its true potential | Analysis – Gulf News">
            <a:extLst>
              <a:ext uri="{FF2B5EF4-FFF2-40B4-BE49-F238E27FC236}">
                <a16:creationId xmlns:a16="http://schemas.microsoft.com/office/drawing/2014/main" id="{B7991CFB-B913-414F-AC53-E1807CC1D74C}"/>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1700808"/>
            <a:ext cx="4038600" cy="3678194"/>
          </a:xfrm>
          <a:prstGeom prst="rect">
            <a:avLst/>
          </a:prstGeom>
          <a:noFill/>
          <a:ln>
            <a:noFill/>
          </a:ln>
        </p:spPr>
      </p:pic>
    </p:spTree>
    <p:extLst>
      <p:ext uri="{BB962C8B-B14F-4D97-AF65-F5344CB8AC3E}">
        <p14:creationId xmlns:p14="http://schemas.microsoft.com/office/powerpoint/2010/main" val="385615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243" name="Rectangle 5"/>
          <p:cNvSpPr>
            <a:spLocks noGrp="1" noChangeArrowheads="1"/>
          </p:cNvSpPr>
          <p:nvPr>
            <p:ph idx="1"/>
          </p:nvPr>
        </p:nvSpPr>
        <p:spPr>
          <a:xfrm>
            <a:off x="3335481" y="591344"/>
            <a:ext cx="5179868" cy="5585619"/>
          </a:xfrm>
        </p:spPr>
        <p:txBody>
          <a:bodyPr anchor="ctr">
            <a:normAutofit/>
          </a:bodyPr>
          <a:lstStyle/>
          <a:p>
            <a:r>
              <a:rPr lang="en-GB" altLang="en-US" b="1"/>
              <a:t>Made possible by:</a:t>
            </a:r>
          </a:p>
          <a:p>
            <a:pPr marL="114300" indent="0">
              <a:buNone/>
            </a:pPr>
            <a:endParaRPr lang="en-GB" altLang="en-US" b="1"/>
          </a:p>
          <a:p>
            <a:pPr lvl="1"/>
            <a:r>
              <a:rPr lang="en-GB" altLang="en-US"/>
              <a:t>Technology</a:t>
            </a:r>
          </a:p>
          <a:p>
            <a:pPr lvl="1"/>
            <a:r>
              <a:rPr lang="en-GB" altLang="en-US"/>
              <a:t>Communication networks</a:t>
            </a:r>
          </a:p>
          <a:p>
            <a:pPr lvl="1"/>
            <a:r>
              <a:rPr lang="en-GB" altLang="en-US"/>
              <a:t>Internet access</a:t>
            </a:r>
          </a:p>
          <a:p>
            <a:pPr lvl="1"/>
            <a:r>
              <a:rPr lang="en-GB" altLang="en-US"/>
              <a:t>Growth of economic cooperation – trading blocs (EU, NAFTA- North American Free Trade Agreement, etc.)</a:t>
            </a:r>
          </a:p>
          <a:p>
            <a:pPr lvl="1"/>
            <a:r>
              <a:rPr lang="en-GB" altLang="en-US"/>
              <a:t>Movement to free trade – TRADE LIBERALISATION</a:t>
            </a:r>
          </a:p>
        </p:txBody>
      </p:sp>
    </p:spTree>
    <p:extLst>
      <p:ext uri="{BB962C8B-B14F-4D97-AF65-F5344CB8AC3E}">
        <p14:creationId xmlns:p14="http://schemas.microsoft.com/office/powerpoint/2010/main" val="256020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World Trade Organization</a:t>
            </a:r>
            <a:endParaRPr lang="en-GB" dirty="0"/>
          </a:p>
        </p:txBody>
      </p:sp>
      <p:sp>
        <p:nvSpPr>
          <p:cNvPr id="3" name="Content Placeholder 2"/>
          <p:cNvSpPr>
            <a:spLocks noGrp="1"/>
          </p:cNvSpPr>
          <p:nvPr>
            <p:ph sz="half" idx="1"/>
          </p:nvPr>
        </p:nvSpPr>
        <p:spPr/>
        <p:txBody>
          <a:bodyPr>
            <a:normAutofit fontScale="62500" lnSpcReduction="20000"/>
          </a:bodyPr>
          <a:lstStyle/>
          <a:p>
            <a:pPr marL="114300" indent="0">
              <a:buNone/>
            </a:pPr>
            <a:r>
              <a:rPr lang="en-GB" u="sng"/>
              <a:t>WTO Principles</a:t>
            </a:r>
          </a:p>
          <a:p>
            <a:pPr marL="114300" indent="0">
              <a:buNone/>
            </a:pPr>
            <a:r>
              <a:rPr lang="en-GB" u="sng"/>
              <a:t>https://www.wto.org/</a:t>
            </a:r>
          </a:p>
          <a:p>
            <a:pPr marL="114300" indent="0">
              <a:buNone/>
            </a:pPr>
            <a:endParaRPr lang="en-GB" sz="1000" u="sng"/>
          </a:p>
          <a:p>
            <a:r>
              <a:rPr lang="en-GB"/>
              <a:t>Non discrimination between nations - any trade concessions offered to a nation must be offered to others.</a:t>
            </a:r>
          </a:p>
          <a:p>
            <a:pPr marL="114300" indent="0">
              <a:buNone/>
            </a:pPr>
            <a:endParaRPr lang="en-GB" sz="1000"/>
          </a:p>
          <a:p>
            <a:r>
              <a:rPr lang="en-GB"/>
              <a:t>Reciprocity - nations try to provide similar concessions for each other.</a:t>
            </a:r>
          </a:p>
          <a:p>
            <a:pPr marL="114300" indent="0">
              <a:buNone/>
            </a:pPr>
            <a:endParaRPr lang="en-GB" sz="1000"/>
          </a:p>
          <a:p>
            <a:r>
              <a:rPr lang="en-GB"/>
              <a:t>Transparency - negotiations and process must be fair and open with rules equal for all.</a:t>
            </a:r>
          </a:p>
          <a:p>
            <a:pPr marL="114300" indent="0">
              <a:buNone/>
            </a:pPr>
            <a:endParaRPr lang="en-GB" sz="1000"/>
          </a:p>
          <a:p>
            <a:r>
              <a:rPr lang="en-GB"/>
              <a:t>Special and differential treatment - recognition that developing countries may require “positive discrimination” because of historic unequal trade.</a:t>
            </a:r>
            <a:endParaRPr lang="en-GB" dirty="0"/>
          </a:p>
        </p:txBody>
      </p:sp>
      <p:pic>
        <p:nvPicPr>
          <p:cNvPr id="5" name="Content Placeholder 4" descr="Image result for images of  the World Trade organisation">
            <a:hlinkClick r:id="rId2"/>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32040" y="1700808"/>
            <a:ext cx="3240360" cy="2599761"/>
          </a:xfrm>
          <a:prstGeom prst="rect">
            <a:avLst/>
          </a:prstGeom>
          <a:noFill/>
          <a:ln>
            <a:noFill/>
          </a:ln>
        </p:spPr>
      </p:pic>
    </p:spTree>
    <p:extLst>
      <p:ext uri="{BB962C8B-B14F-4D97-AF65-F5344CB8AC3E}">
        <p14:creationId xmlns:p14="http://schemas.microsoft.com/office/powerpoint/2010/main" val="238303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515125" y="1153572"/>
            <a:ext cx="2400300" cy="4461163"/>
          </a:xfrm>
        </p:spPr>
        <p:txBody>
          <a:bodyPr>
            <a:normAutofit/>
          </a:bodyPr>
          <a:lstStyle/>
          <a:p>
            <a:r>
              <a:rPr lang="en-GB" sz="3100">
                <a:solidFill>
                  <a:srgbClr val="FFFFFF"/>
                </a:solidFill>
              </a:rPr>
              <a:t>The World Trade Organization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marL="114300" indent="0">
              <a:lnSpc>
                <a:spcPct val="90000"/>
              </a:lnSpc>
              <a:buNone/>
            </a:pPr>
            <a:r>
              <a:rPr lang="en-GB" sz="2000" u="sng" dirty="0"/>
              <a:t>The reality</a:t>
            </a:r>
          </a:p>
          <a:p>
            <a:pPr marL="114300" indent="0">
              <a:lnSpc>
                <a:spcPct val="90000"/>
              </a:lnSpc>
              <a:buNone/>
            </a:pPr>
            <a:endParaRPr lang="en-GB" sz="2000" u="sng" dirty="0"/>
          </a:p>
          <a:p>
            <a:pPr>
              <a:lnSpc>
                <a:spcPct val="90000"/>
              </a:lnSpc>
            </a:pPr>
            <a:r>
              <a:rPr lang="en-GB" sz="2000" dirty="0"/>
              <a:t>Opaque and not allowing enough public participation, while being very welcoming to large corporations.</a:t>
            </a:r>
          </a:p>
          <a:p>
            <a:pPr marL="114300" indent="0">
              <a:lnSpc>
                <a:spcPct val="90000"/>
              </a:lnSpc>
              <a:buNone/>
            </a:pPr>
            <a:endParaRPr lang="en-GB" sz="2000" dirty="0"/>
          </a:p>
          <a:p>
            <a:pPr>
              <a:lnSpc>
                <a:spcPct val="90000"/>
              </a:lnSpc>
            </a:pPr>
            <a:r>
              <a:rPr lang="en-GB" sz="2000" dirty="0"/>
              <a:t>Importing nations cannot distinguish how something is made when trading:</a:t>
            </a:r>
          </a:p>
          <a:p>
            <a:pPr lvl="1">
              <a:lnSpc>
                <a:spcPct val="90000"/>
              </a:lnSpc>
            </a:pPr>
            <a:r>
              <a:rPr lang="en-GB" sz="2000" dirty="0"/>
              <a:t>Countries cannot say no to genetically engineered food</a:t>
            </a:r>
          </a:p>
          <a:p>
            <a:pPr lvl="1">
              <a:lnSpc>
                <a:spcPct val="90000"/>
              </a:lnSpc>
            </a:pPr>
            <a:r>
              <a:rPr lang="en-GB" sz="2000" dirty="0"/>
              <a:t>or milk that contains growth hormones </a:t>
            </a:r>
          </a:p>
          <a:p>
            <a:pPr lvl="1">
              <a:lnSpc>
                <a:spcPct val="90000"/>
              </a:lnSpc>
            </a:pPr>
            <a:r>
              <a:rPr lang="en-GB" sz="2000" dirty="0"/>
              <a:t>or trees that have been felled from pristine forests</a:t>
            </a:r>
          </a:p>
          <a:p>
            <a:pPr marL="114300" indent="0">
              <a:lnSpc>
                <a:spcPct val="90000"/>
              </a:lnSpc>
              <a:buNone/>
            </a:pPr>
            <a:endParaRPr lang="en-GB" sz="2000" dirty="0"/>
          </a:p>
          <a:p>
            <a:pPr marL="114300" indent="0">
              <a:lnSpc>
                <a:spcPct val="90000"/>
              </a:lnSpc>
              <a:buNone/>
            </a:pPr>
            <a:r>
              <a:rPr lang="en-GB" sz="2000" dirty="0"/>
              <a:t>Multinational corporations are favoured over Governments</a:t>
            </a:r>
          </a:p>
        </p:txBody>
      </p:sp>
    </p:spTree>
    <p:extLst>
      <p:ext uri="{BB962C8B-B14F-4D97-AF65-F5344CB8AC3E}">
        <p14:creationId xmlns:p14="http://schemas.microsoft.com/office/powerpoint/2010/main" val="209584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409" y="1011045"/>
            <a:ext cx="3277394"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6" name="Rectangle 2"/>
          <p:cNvSpPr>
            <a:spLocks noGrp="1" noChangeArrowheads="1"/>
          </p:cNvSpPr>
          <p:nvPr>
            <p:ph type="title"/>
          </p:nvPr>
        </p:nvSpPr>
        <p:spPr>
          <a:xfrm>
            <a:off x="717619" y="1112969"/>
            <a:ext cx="2952974" cy="4166010"/>
          </a:xfrm>
        </p:spPr>
        <p:txBody>
          <a:bodyPr vert="horz" lIns="91440" tIns="45720" rIns="91440" bIns="45720" rtlCol="0" anchor="ctr">
            <a:normAutofit/>
          </a:bodyPr>
          <a:lstStyle/>
          <a:p>
            <a:pPr algn="l">
              <a:lnSpc>
                <a:spcPct val="90000"/>
              </a:lnSpc>
            </a:pPr>
            <a:r>
              <a:rPr lang="en-US" altLang="en-US" kern="1200">
                <a:solidFill>
                  <a:srgbClr val="FFFFFF"/>
                </a:solidFill>
                <a:latin typeface="+mj-lt"/>
                <a:ea typeface="+mj-ea"/>
                <a:cs typeface="+mj-cs"/>
              </a:rPr>
              <a:t>The trade versus aid argument</a:t>
            </a:r>
          </a:p>
        </p:txBody>
      </p:sp>
      <p:sp>
        <p:nvSpPr>
          <p:cNvPr id="76" name="Freeform: Shape 75">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7896" y="0"/>
            <a:ext cx="866357"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71133" y="-1"/>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19805"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67" name="Rectangle 3"/>
          <p:cNvSpPr>
            <a:spLocks noGrp="1" noChangeArrowheads="1"/>
          </p:cNvSpPr>
          <p:nvPr>
            <p:ph type="body" sz="half" idx="1"/>
          </p:nvPr>
        </p:nvSpPr>
        <p:spPr>
          <a:xfrm>
            <a:off x="4572000" y="820880"/>
            <a:ext cx="3943349" cy="4889350"/>
          </a:xfrm>
        </p:spPr>
        <p:txBody>
          <a:bodyPr vert="horz" lIns="91440" tIns="45720" rIns="91440" bIns="45720" rtlCol="0" anchor="t">
            <a:normAutofit/>
          </a:bodyPr>
          <a:lstStyle/>
          <a:p>
            <a:pPr indent="-228600">
              <a:lnSpc>
                <a:spcPct val="90000"/>
              </a:lnSpc>
            </a:pPr>
            <a:r>
              <a:rPr lang="en-US" altLang="en-US"/>
              <a:t>Benefits of Trade:</a:t>
            </a:r>
          </a:p>
          <a:p>
            <a:pPr marL="114300" indent="-228600">
              <a:lnSpc>
                <a:spcPct val="90000"/>
              </a:lnSpc>
            </a:pPr>
            <a:endParaRPr lang="en-US" altLang="en-US"/>
          </a:p>
          <a:p>
            <a:pPr lvl="1" indent="-228600">
              <a:lnSpc>
                <a:spcPct val="90000"/>
              </a:lnSpc>
              <a:buFont typeface="Arial" panose="020B0604020202020204" pitchFamily="34" charset="0"/>
              <a:buChar char="•"/>
            </a:pPr>
            <a:r>
              <a:rPr lang="en-US" altLang="en-US"/>
              <a:t>Increased choice</a:t>
            </a:r>
          </a:p>
          <a:p>
            <a:pPr lvl="1" indent="-228600">
              <a:lnSpc>
                <a:spcPct val="90000"/>
              </a:lnSpc>
              <a:buFont typeface="Arial" panose="020B0604020202020204" pitchFamily="34" charset="0"/>
              <a:buChar char="•"/>
            </a:pPr>
            <a:r>
              <a:rPr lang="en-US" altLang="en-US"/>
              <a:t>Greater potential for growth</a:t>
            </a:r>
          </a:p>
          <a:p>
            <a:pPr lvl="1" indent="-228600">
              <a:lnSpc>
                <a:spcPct val="90000"/>
              </a:lnSpc>
              <a:buFont typeface="Arial" panose="020B0604020202020204" pitchFamily="34" charset="0"/>
              <a:buChar char="•"/>
            </a:pPr>
            <a:r>
              <a:rPr lang="en-US" altLang="en-US"/>
              <a:t>Increase international economies of scale</a:t>
            </a:r>
          </a:p>
          <a:p>
            <a:pPr lvl="1" indent="-228600">
              <a:lnSpc>
                <a:spcPct val="90000"/>
              </a:lnSpc>
              <a:buFont typeface="Arial" panose="020B0604020202020204" pitchFamily="34" charset="0"/>
              <a:buChar char="•"/>
            </a:pPr>
            <a:r>
              <a:rPr lang="en-US" altLang="en-US"/>
              <a:t>Greater employment opportunities</a:t>
            </a:r>
          </a:p>
        </p:txBody>
      </p:sp>
      <p:sp>
        <p:nvSpPr>
          <p:cNvPr id="82" name="Freeform: Shape 81">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563731" y="5717905"/>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99729" y="6258755"/>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63017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515125" y="1153572"/>
            <a:ext cx="2400300" cy="4461163"/>
          </a:xfrm>
        </p:spPr>
        <p:txBody>
          <a:bodyPr vert="horz" lIns="91440" tIns="45720" rIns="91440" bIns="45720" rtlCol="0" anchor="ctr">
            <a:normAutofit/>
          </a:bodyPr>
          <a:lstStyle/>
          <a:p>
            <a:pPr algn="l">
              <a:lnSpc>
                <a:spcPct val="90000"/>
              </a:lnSpc>
            </a:pPr>
            <a:r>
              <a:rPr lang="en-US" altLang="en-US" kern="1200">
                <a:solidFill>
                  <a:srgbClr val="FFFFFF"/>
                </a:solidFill>
                <a:latin typeface="+mj-lt"/>
                <a:ea typeface="+mj-ea"/>
                <a:cs typeface="+mj-cs"/>
              </a:rPr>
              <a:t>Trade versus Aid?</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91" name="Rectangle 3"/>
          <p:cNvSpPr>
            <a:spLocks noGrp="1" noChangeArrowheads="1"/>
          </p:cNvSpPr>
          <p:nvPr>
            <p:ph type="body" sz="half" idx="1"/>
          </p:nvPr>
        </p:nvSpPr>
        <p:spPr>
          <a:xfrm>
            <a:off x="3335481" y="591344"/>
            <a:ext cx="5179868" cy="5585619"/>
          </a:xfrm>
        </p:spPr>
        <p:txBody>
          <a:bodyPr vert="horz" lIns="91440" tIns="45720" rIns="91440" bIns="45720" rtlCol="0" anchor="ctr">
            <a:normAutofit/>
          </a:bodyPr>
          <a:lstStyle/>
          <a:p>
            <a:pPr indent="-228600">
              <a:lnSpc>
                <a:spcPct val="90000"/>
              </a:lnSpc>
            </a:pPr>
            <a:r>
              <a:rPr lang="en-US" altLang="en-US"/>
              <a:t>Disadvantages of trade:</a:t>
            </a:r>
          </a:p>
          <a:p>
            <a:pPr marL="114300" indent="-228600">
              <a:lnSpc>
                <a:spcPct val="90000"/>
              </a:lnSpc>
            </a:pPr>
            <a:endParaRPr lang="en-US" altLang="en-US"/>
          </a:p>
          <a:p>
            <a:pPr lvl="1" indent="-228600">
              <a:lnSpc>
                <a:spcPct val="90000"/>
              </a:lnSpc>
              <a:buFont typeface="Arial" panose="020B0604020202020204" pitchFamily="34" charset="0"/>
              <a:buChar char="•"/>
            </a:pPr>
            <a:r>
              <a:rPr lang="en-US" altLang="en-US"/>
              <a:t>Increase in gap between the rich and the poor</a:t>
            </a:r>
          </a:p>
          <a:p>
            <a:pPr lvl="1" indent="-228600">
              <a:lnSpc>
                <a:spcPct val="90000"/>
              </a:lnSpc>
              <a:buFont typeface="Arial" panose="020B0604020202020204" pitchFamily="34" charset="0"/>
              <a:buChar char="•"/>
            </a:pPr>
            <a:r>
              <a:rPr lang="en-US" altLang="en-US"/>
              <a:t>Dominance of global trade by the rich, northern hemisphere countries</a:t>
            </a:r>
          </a:p>
          <a:p>
            <a:pPr lvl="1" indent="-228600">
              <a:lnSpc>
                <a:spcPct val="90000"/>
              </a:lnSpc>
              <a:buFont typeface="Arial" panose="020B0604020202020204" pitchFamily="34" charset="0"/>
              <a:buChar char="•"/>
            </a:pPr>
            <a:r>
              <a:rPr lang="en-US" altLang="en-US"/>
              <a:t>Lack of opportunities for the poor to be able to have access to markets</a:t>
            </a:r>
          </a:p>
          <a:p>
            <a:pPr lvl="1" indent="-228600">
              <a:lnSpc>
                <a:spcPct val="90000"/>
              </a:lnSpc>
              <a:buFont typeface="Arial" panose="020B0604020202020204" pitchFamily="34" charset="0"/>
              <a:buChar char="•"/>
            </a:pPr>
            <a:r>
              <a:rPr lang="en-US" altLang="en-US"/>
              <a:t>Exploitation of workers and growers</a:t>
            </a:r>
          </a:p>
          <a:p>
            <a:pPr indent="-228600">
              <a:lnSpc>
                <a:spcPct val="90000"/>
              </a:lnSpc>
            </a:pPr>
            <a:endParaRPr lang="en-US" altLang="en-US"/>
          </a:p>
        </p:txBody>
      </p:sp>
    </p:spTree>
    <p:extLst>
      <p:ext uri="{BB962C8B-B14F-4D97-AF65-F5344CB8AC3E}">
        <p14:creationId xmlns:p14="http://schemas.microsoft.com/office/powerpoint/2010/main" val="124021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Image result for mcdonald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33"/>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Rectangle 2"/>
          <p:cNvSpPr>
            <a:spLocks noGrp="1" noChangeArrowheads="1"/>
          </p:cNvSpPr>
          <p:nvPr>
            <p:ph type="title"/>
          </p:nvPr>
        </p:nvSpPr>
        <p:spPr>
          <a:xfrm>
            <a:off x="392906" y="425950"/>
            <a:ext cx="8408194" cy="744836"/>
          </a:xfrm>
        </p:spPr>
        <p:txBody>
          <a:bodyPr>
            <a:normAutofit/>
          </a:bodyPr>
          <a:lstStyle/>
          <a:p>
            <a:r>
              <a:rPr lang="en-GB" altLang="en-US" sz="3100">
                <a:solidFill>
                  <a:schemeClr val="tx1">
                    <a:lumMod val="85000"/>
                    <a:lumOff val="15000"/>
                  </a:schemeClr>
                </a:solidFill>
              </a:rPr>
              <a:t>Corporate Expansion</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3315" name="Rectangle 4"/>
          <p:cNvSpPr>
            <a:spLocks noGrp="1" noChangeArrowheads="1"/>
          </p:cNvSpPr>
          <p:nvPr>
            <p:ph type="body" sz="half" idx="4294967295"/>
          </p:nvPr>
        </p:nvSpPr>
        <p:spPr>
          <a:xfrm>
            <a:off x="457200" y="1752600"/>
            <a:ext cx="7620000" cy="4114800"/>
          </a:xfrm>
        </p:spPr>
        <p:txBody>
          <a:bodyPr/>
          <a:lstStyle/>
          <a:p>
            <a:pPr>
              <a:lnSpc>
                <a:spcPct val="90000"/>
              </a:lnSpc>
            </a:pPr>
            <a:r>
              <a:rPr lang="en-GB" altLang="en-US" sz="2800" dirty="0">
                <a:solidFill>
                  <a:srgbClr val="003366"/>
                </a:solidFill>
              </a:rPr>
              <a:t>Multi-national or trans-national corporations (MNCs or TNCs)</a:t>
            </a:r>
            <a:r>
              <a:rPr lang="en-GB" altLang="en-US" sz="2800" dirty="0"/>
              <a:t> – businesses with their headquarters in one country but with business operations in a number of others.</a:t>
            </a:r>
          </a:p>
        </p:txBody>
      </p:sp>
    </p:spTree>
    <p:extLst>
      <p:ext uri="{BB962C8B-B14F-4D97-AF65-F5344CB8AC3E}">
        <p14:creationId xmlns:p14="http://schemas.microsoft.com/office/powerpoint/2010/main" val="1032944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274638"/>
            <a:ext cx="7931224" cy="1143000"/>
          </a:xfrm>
        </p:spPr>
        <p:txBody>
          <a:bodyPr/>
          <a:lstStyle/>
          <a:p>
            <a:r>
              <a:rPr lang="en-US" altLang="en-US" dirty="0"/>
              <a:t> What does this mean for health?</a:t>
            </a:r>
          </a:p>
        </p:txBody>
      </p:sp>
      <p:sp>
        <p:nvSpPr>
          <p:cNvPr id="69635" name="Rectangle 3"/>
          <p:cNvSpPr>
            <a:spLocks noGrp="1" noChangeArrowheads="1"/>
          </p:cNvSpPr>
          <p:nvPr>
            <p:ph type="body" idx="1"/>
          </p:nvPr>
        </p:nvSpPr>
        <p:spPr>
          <a:xfrm>
            <a:off x="683568" y="1447800"/>
            <a:ext cx="8308032" cy="4572000"/>
          </a:xfrm>
        </p:spPr>
        <p:txBody>
          <a:bodyPr>
            <a:normAutofit fontScale="92500" lnSpcReduction="10000"/>
          </a:bodyPr>
          <a:lstStyle/>
          <a:p>
            <a:pPr>
              <a:lnSpc>
                <a:spcPct val="90000"/>
              </a:lnSpc>
              <a:buFont typeface="Times" panose="02020603050405020304" pitchFamily="18" charset="0"/>
              <a:buNone/>
            </a:pPr>
            <a:r>
              <a:rPr lang="en-US" altLang="en-US" sz="2800" dirty="0"/>
              <a:t>A. International transfer of health risks</a:t>
            </a:r>
          </a:p>
          <a:p>
            <a:pPr lvl="1">
              <a:lnSpc>
                <a:spcPct val="90000"/>
              </a:lnSpc>
            </a:pPr>
            <a:r>
              <a:rPr lang="en-US" altLang="en-US" sz="2400" dirty="0"/>
              <a:t>Infectious diseases and international travel</a:t>
            </a:r>
          </a:p>
          <a:p>
            <a:pPr lvl="1">
              <a:lnSpc>
                <a:spcPct val="90000"/>
              </a:lnSpc>
            </a:pPr>
            <a:r>
              <a:rPr lang="en-US" altLang="en-US" sz="2400" dirty="0"/>
              <a:t>Risks associated with transfer of lifestyles</a:t>
            </a:r>
          </a:p>
          <a:p>
            <a:pPr lvl="1">
              <a:lnSpc>
                <a:spcPct val="90000"/>
              </a:lnSpc>
            </a:pPr>
            <a:r>
              <a:rPr lang="en-US" altLang="en-US" sz="2400" dirty="0"/>
              <a:t>Health and safety standards</a:t>
            </a:r>
          </a:p>
          <a:p>
            <a:pPr lvl="4">
              <a:lnSpc>
                <a:spcPct val="90000"/>
              </a:lnSpc>
            </a:pPr>
            <a:endParaRPr lang="en-US" altLang="en-US" sz="1800" dirty="0"/>
          </a:p>
          <a:p>
            <a:pPr>
              <a:lnSpc>
                <a:spcPct val="90000"/>
              </a:lnSpc>
              <a:buFont typeface="Times" panose="02020603050405020304" pitchFamily="18" charset="0"/>
              <a:buNone/>
            </a:pPr>
            <a:r>
              <a:rPr lang="en-US" altLang="en-US" sz="2800" dirty="0"/>
              <a:t>B. Globalization of health care services</a:t>
            </a:r>
          </a:p>
          <a:p>
            <a:pPr lvl="1">
              <a:lnSpc>
                <a:spcPct val="90000"/>
              </a:lnSpc>
            </a:pPr>
            <a:r>
              <a:rPr lang="en-US" altLang="en-US" sz="2400" dirty="0"/>
              <a:t>Movement of health providers (incl. “brain drain”)</a:t>
            </a:r>
          </a:p>
          <a:p>
            <a:pPr lvl="1">
              <a:lnSpc>
                <a:spcPct val="90000"/>
              </a:lnSpc>
            </a:pPr>
            <a:r>
              <a:rPr lang="en-US" altLang="en-US" sz="2400" dirty="0"/>
              <a:t>Health tourism</a:t>
            </a:r>
          </a:p>
          <a:p>
            <a:pPr lvl="1">
              <a:lnSpc>
                <a:spcPct val="90000"/>
              </a:lnSpc>
            </a:pPr>
            <a:r>
              <a:rPr lang="en-US" altLang="en-US" sz="2400" dirty="0"/>
              <a:t>Cross border establishment of facilities</a:t>
            </a:r>
          </a:p>
          <a:p>
            <a:pPr lvl="4">
              <a:lnSpc>
                <a:spcPct val="90000"/>
              </a:lnSpc>
            </a:pPr>
            <a:endParaRPr lang="en-US" altLang="en-US" sz="1800" dirty="0"/>
          </a:p>
          <a:p>
            <a:pPr>
              <a:lnSpc>
                <a:spcPct val="90000"/>
              </a:lnSpc>
              <a:buFont typeface="Times" panose="02020603050405020304" pitchFamily="18" charset="0"/>
              <a:buNone/>
            </a:pPr>
            <a:r>
              <a:rPr lang="en-US" altLang="en-US" sz="2800" dirty="0"/>
              <a:t>C. International governance</a:t>
            </a:r>
          </a:p>
          <a:p>
            <a:pPr lvl="1">
              <a:lnSpc>
                <a:spcPct val="90000"/>
              </a:lnSpc>
            </a:pPr>
            <a:r>
              <a:rPr lang="en-US" altLang="en-US" sz="2400" dirty="0"/>
              <a:t> The major players:  World Trade </a:t>
            </a:r>
            <a:r>
              <a:rPr lang="en-US" altLang="en-US" sz="2400" dirty="0" err="1"/>
              <a:t>Organisation</a:t>
            </a:r>
            <a:r>
              <a:rPr lang="en-US" altLang="en-US" sz="2400" dirty="0"/>
              <a:t>, World Bank, International Monetary Fund, WHO</a:t>
            </a:r>
          </a:p>
          <a:p>
            <a:pPr>
              <a:lnSpc>
                <a:spcPct val="90000"/>
              </a:lnSpc>
            </a:pPr>
            <a:endParaRPr lang="en-US" altLang="en-US" sz="2800" dirty="0"/>
          </a:p>
        </p:txBody>
      </p:sp>
      <p:sp>
        <p:nvSpPr>
          <p:cNvPr id="2" name="Rectangle 1"/>
          <p:cNvSpPr/>
          <p:nvPr/>
        </p:nvSpPr>
        <p:spPr>
          <a:xfrm>
            <a:off x="2535785" y="6309320"/>
            <a:ext cx="5877544" cy="369332"/>
          </a:xfrm>
          <a:prstGeom prst="rect">
            <a:avLst/>
          </a:prstGeom>
        </p:spPr>
        <p:txBody>
          <a:bodyPr wrap="square">
            <a:spAutoFit/>
          </a:bodyPr>
          <a:lstStyle/>
          <a:p>
            <a:r>
              <a:rPr lang="en-GB" sz="1800" dirty="0"/>
              <a:t> </a:t>
            </a:r>
          </a:p>
        </p:txBody>
      </p:sp>
    </p:spTree>
    <p:extLst>
      <p:ext uri="{BB962C8B-B14F-4D97-AF65-F5344CB8AC3E}">
        <p14:creationId xmlns:p14="http://schemas.microsoft.com/office/powerpoint/2010/main" val="384647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63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63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3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63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6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Neoliberalism is…</a:t>
            </a:r>
          </a:p>
        </p:txBody>
      </p:sp>
      <p:sp>
        <p:nvSpPr>
          <p:cNvPr id="3" name="Content Placeholder 2"/>
          <p:cNvSpPr>
            <a:spLocks noGrp="1"/>
          </p:cNvSpPr>
          <p:nvPr>
            <p:ph idx="1"/>
          </p:nvPr>
        </p:nvSpPr>
        <p:spPr/>
        <p:txBody>
          <a:bodyPr>
            <a:normAutofit fontScale="92500" lnSpcReduction="20000"/>
          </a:bodyPr>
          <a:lstStyle/>
          <a:p>
            <a:r>
              <a:rPr lang="en-GB" dirty="0"/>
              <a:t>An ideology and policy model that emphasizes the value of </a:t>
            </a:r>
            <a:r>
              <a:rPr lang="en-GB" dirty="0">
                <a:solidFill>
                  <a:srgbClr val="FF0000"/>
                </a:solidFill>
              </a:rPr>
              <a:t>free market competition</a:t>
            </a:r>
            <a:r>
              <a:rPr lang="en-GB" dirty="0"/>
              <a:t>… neoliberalism is often characterized in terms of its belief in </a:t>
            </a:r>
            <a:r>
              <a:rPr lang="en-GB" dirty="0">
                <a:solidFill>
                  <a:srgbClr val="FF0000"/>
                </a:solidFill>
              </a:rPr>
              <a:t>sustained economic growth </a:t>
            </a:r>
            <a:r>
              <a:rPr lang="en-GB" dirty="0"/>
              <a:t>as the means to achieve human progress, its confidence in </a:t>
            </a:r>
            <a:r>
              <a:rPr lang="en-GB" dirty="0">
                <a:solidFill>
                  <a:srgbClr val="FF0000"/>
                </a:solidFill>
              </a:rPr>
              <a:t>free markets</a:t>
            </a:r>
            <a:r>
              <a:rPr lang="en-GB" dirty="0"/>
              <a:t> as the most-efficient allocation of resources, its emphasis on </a:t>
            </a:r>
            <a:r>
              <a:rPr lang="en-GB" dirty="0">
                <a:solidFill>
                  <a:srgbClr val="FF0000"/>
                </a:solidFill>
              </a:rPr>
              <a:t>minimal state intervention </a:t>
            </a:r>
            <a:r>
              <a:rPr lang="en-GB" dirty="0"/>
              <a:t>in economic and social affairs, and its commitment to the freedom of trade and capital.</a:t>
            </a:r>
          </a:p>
          <a:p>
            <a:pPr marL="114300" indent="0" algn="r">
              <a:buNone/>
            </a:pPr>
            <a:r>
              <a:rPr lang="en-GB" sz="1800" dirty="0"/>
              <a:t>Encyclopaedia Britannica (2016)</a:t>
            </a:r>
          </a:p>
        </p:txBody>
      </p:sp>
      <p:sp>
        <p:nvSpPr>
          <p:cNvPr id="5" name="Text Placeholder 4"/>
          <p:cNvSpPr>
            <a:spLocks noGrp="1"/>
          </p:cNvSpPr>
          <p:nvPr>
            <p:ph type="body" sz="half" idx="2"/>
          </p:nvPr>
        </p:nvSpPr>
        <p:spPr/>
        <p:txBody>
          <a:bodyPr/>
          <a:lstStyle/>
          <a:p>
            <a:endParaRPr lang="en-GB" dirty="0"/>
          </a:p>
        </p:txBody>
      </p:sp>
      <p:pic>
        <p:nvPicPr>
          <p:cNvPr id="6" name="Content Placeholder 6"/>
          <p:cNvPicPr>
            <a:picLocks noGrp="1" noChangeAspect="1"/>
          </p:cNvPicPr>
          <p:nvPr>
            <p:ph idx="1"/>
          </p:nvPr>
        </p:nvPicPr>
        <p:blipFill>
          <a:blip r:embed="rId2" cstate="print"/>
          <a:stretch>
            <a:fillRect/>
          </a:stretch>
        </p:blipFill>
        <p:spPr>
          <a:xfrm>
            <a:off x="457200" y="1340768"/>
            <a:ext cx="3008313" cy="4828603"/>
          </a:xfrm>
          <a:prstGeom prst="rect">
            <a:avLst/>
          </a:prstGeom>
        </p:spPr>
      </p:pic>
    </p:spTree>
    <p:extLst>
      <p:ext uri="{BB962C8B-B14F-4D97-AF65-F5344CB8AC3E}">
        <p14:creationId xmlns:p14="http://schemas.microsoft.com/office/powerpoint/2010/main" val="1420585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do you think global health means?</a:t>
            </a:r>
          </a:p>
        </p:txBody>
      </p:sp>
      <p:sp>
        <p:nvSpPr>
          <p:cNvPr id="3" name="Content Placeholder 2"/>
          <p:cNvSpPr>
            <a:spLocks noGrp="1"/>
          </p:cNvSpPr>
          <p:nvPr>
            <p:ph idx="1"/>
          </p:nvPr>
        </p:nvSpPr>
        <p:spPr/>
        <p:txBody>
          <a:bodyPr>
            <a:normAutofit fontScale="85000" lnSpcReduction="20000"/>
          </a:bodyPr>
          <a:lstStyle/>
          <a:p>
            <a:pPr marL="0" indent="0">
              <a:buNone/>
            </a:pPr>
            <a:r>
              <a:rPr lang="en-GB" dirty="0"/>
              <a:t>These videos are also available on blackboard – please watch these prior to the session. They provide some useful background discussion on contemporary global public health issues</a:t>
            </a:r>
          </a:p>
          <a:p>
            <a:pPr marL="0" indent="0">
              <a:buNone/>
            </a:pPr>
            <a:r>
              <a:rPr lang="en-GB" dirty="0"/>
              <a:t> we will discuss some of the issues raised in these videos in the interactive session. </a:t>
            </a:r>
          </a:p>
          <a:p>
            <a:r>
              <a:rPr lang="en-GB" dirty="0"/>
              <a:t>Globalisation and public health </a:t>
            </a:r>
          </a:p>
          <a:p>
            <a:r>
              <a:rPr lang="en-GB" dirty="0">
                <a:hlinkClick r:id="rId2"/>
              </a:rPr>
              <a:t>https://www.youtube.com/watch?v=cBOe1YBQZwU</a:t>
            </a:r>
            <a:endParaRPr lang="en-GB" dirty="0"/>
          </a:p>
          <a:p>
            <a:endParaRPr lang="en-GB" dirty="0"/>
          </a:p>
          <a:p>
            <a:endParaRPr lang="en-GB" dirty="0"/>
          </a:p>
          <a:p>
            <a:r>
              <a:rPr lang="en-GB" dirty="0">
                <a:hlinkClick r:id="rId3"/>
              </a:rPr>
              <a:t>https://www.youtube.com/watch?v=WlMyHIaVxmA</a:t>
            </a:r>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75131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5C879-909E-4D75-8790-0426CA5D5C4D}"/>
              </a:ext>
            </a:extLst>
          </p:cNvPr>
          <p:cNvSpPr>
            <a:spLocks noGrp="1"/>
          </p:cNvSpPr>
          <p:nvPr>
            <p:ph type="title"/>
          </p:nvPr>
        </p:nvSpPr>
        <p:spPr/>
        <p:txBody>
          <a:bodyPr/>
          <a:lstStyle/>
          <a:p>
            <a:r>
              <a:rPr lang="en-GB" dirty="0"/>
              <a:t>Nobel Medicine Prize 2020 </a:t>
            </a:r>
          </a:p>
        </p:txBody>
      </p:sp>
      <p:sp>
        <p:nvSpPr>
          <p:cNvPr id="3" name="Content Placeholder 2">
            <a:extLst>
              <a:ext uri="{FF2B5EF4-FFF2-40B4-BE49-F238E27FC236}">
                <a16:creationId xmlns:a16="http://schemas.microsoft.com/office/drawing/2014/main" id="{883AD2F5-1D71-4BA5-A52C-3A2263A3C9F3}"/>
              </a:ext>
            </a:extLst>
          </p:cNvPr>
          <p:cNvSpPr>
            <a:spLocks noGrp="1"/>
          </p:cNvSpPr>
          <p:nvPr>
            <p:ph idx="1"/>
          </p:nvPr>
        </p:nvSpPr>
        <p:spPr/>
        <p:txBody>
          <a:bodyPr/>
          <a:lstStyle/>
          <a:p>
            <a:r>
              <a:rPr lang="en-GB" dirty="0">
                <a:hlinkClick r:id="rId2"/>
              </a:rPr>
              <a:t>https://www.bbc.co.uk/news/health-54418463</a:t>
            </a:r>
            <a:endParaRPr lang="en-GB" dirty="0"/>
          </a:p>
          <a:p>
            <a:endParaRPr lang="en-GB" dirty="0"/>
          </a:p>
          <a:p>
            <a:r>
              <a:rPr lang="en-GB" dirty="0"/>
              <a:t>Hep C research scientists – winners </a:t>
            </a:r>
          </a:p>
        </p:txBody>
      </p:sp>
    </p:spTree>
    <p:extLst>
      <p:ext uri="{BB962C8B-B14F-4D97-AF65-F5344CB8AC3E}">
        <p14:creationId xmlns:p14="http://schemas.microsoft.com/office/powerpoint/2010/main" val="3325288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UK Global Health Strategy 2014-2019 (PHE)</a:t>
            </a:r>
            <a:br>
              <a:rPr lang="en-GB" sz="3200" dirty="0"/>
            </a:br>
            <a:r>
              <a:rPr lang="en-GB" sz="3200" dirty="0"/>
              <a:t>Health is Global (Reports 2008/2011)</a:t>
            </a:r>
          </a:p>
        </p:txBody>
      </p:sp>
      <p:sp>
        <p:nvSpPr>
          <p:cNvPr id="3" name="Content Placeholder 2"/>
          <p:cNvSpPr>
            <a:spLocks noGrp="1"/>
          </p:cNvSpPr>
          <p:nvPr>
            <p:ph idx="1"/>
          </p:nvPr>
        </p:nvSpPr>
        <p:spPr/>
        <p:txBody>
          <a:bodyPr>
            <a:normAutofit fontScale="55000" lnSpcReduction="20000"/>
          </a:bodyPr>
          <a:lstStyle/>
          <a:p>
            <a:pPr marL="0" indent="0">
              <a:buNone/>
            </a:pPr>
            <a:r>
              <a:rPr lang="en-GB" b="1" dirty="0"/>
              <a:t>These reports discuss the range of health issues that are influenced by factors that transcend state borders</a:t>
            </a:r>
          </a:p>
          <a:p>
            <a:pPr marL="0" indent="0">
              <a:buNone/>
            </a:pPr>
            <a:r>
              <a:rPr lang="en-GB" b="1" dirty="0"/>
              <a:t>Such as the UK readiness for;</a:t>
            </a:r>
          </a:p>
          <a:p>
            <a:pPr marL="0" indent="0">
              <a:buNone/>
            </a:pPr>
            <a:r>
              <a:rPr lang="en-GB" dirty="0"/>
              <a:t>Pandemic influenza</a:t>
            </a:r>
          </a:p>
          <a:p>
            <a:pPr marL="0" indent="0">
              <a:buNone/>
            </a:pPr>
            <a:r>
              <a:rPr lang="en-GB" dirty="0"/>
              <a:t>Emerging infections </a:t>
            </a:r>
          </a:p>
          <a:p>
            <a:pPr marL="0" indent="0">
              <a:buNone/>
            </a:pPr>
            <a:r>
              <a:rPr lang="en-GB" dirty="0"/>
              <a:t>Climate change</a:t>
            </a:r>
          </a:p>
          <a:p>
            <a:pPr marL="0" indent="0">
              <a:buNone/>
            </a:pPr>
            <a:r>
              <a:rPr lang="en-GB" dirty="0"/>
              <a:t>International development – supporting development in developing countries</a:t>
            </a:r>
          </a:p>
          <a:p>
            <a:pPr marL="0" indent="0">
              <a:buNone/>
            </a:pPr>
            <a:r>
              <a:rPr lang="en-GB" dirty="0"/>
              <a:t>Health care industry</a:t>
            </a:r>
          </a:p>
          <a:p>
            <a:pPr marL="0" indent="0">
              <a:buNone/>
            </a:pPr>
            <a:r>
              <a:rPr lang="en-GB" dirty="0"/>
              <a:t>Pharmaceutical industry</a:t>
            </a:r>
          </a:p>
          <a:p>
            <a:pPr marL="0" indent="0">
              <a:buNone/>
            </a:pPr>
            <a:r>
              <a:rPr lang="en-GB" dirty="0"/>
              <a:t>Foreign policy – national and global security</a:t>
            </a:r>
          </a:p>
          <a:p>
            <a:pPr marL="0" indent="0">
              <a:buNone/>
            </a:pPr>
            <a:r>
              <a:rPr lang="en-GB" dirty="0"/>
              <a:t>Economic wealth</a:t>
            </a:r>
          </a:p>
          <a:p>
            <a:pPr marL="0" indent="0">
              <a:buNone/>
            </a:pPr>
            <a:r>
              <a:rPr lang="en-GB" dirty="0"/>
              <a:t>Trade</a:t>
            </a:r>
          </a:p>
          <a:p>
            <a:pPr marL="0" indent="0">
              <a:buNone/>
            </a:pPr>
            <a:r>
              <a:rPr lang="en-GB" dirty="0"/>
              <a:t>Human rights </a:t>
            </a:r>
          </a:p>
          <a:p>
            <a:pPr marL="0" indent="0">
              <a:buNone/>
            </a:pPr>
            <a:r>
              <a:rPr lang="en-GB" dirty="0"/>
              <a:t>Humanitarian assistance</a:t>
            </a:r>
          </a:p>
          <a:p>
            <a:pPr marL="0" indent="0">
              <a:buNone/>
            </a:pPr>
            <a:r>
              <a:rPr lang="en-GB" dirty="0"/>
              <a:t> </a:t>
            </a:r>
            <a:r>
              <a:rPr lang="en-GB" sz="1900" dirty="0"/>
              <a:t>McCracken and Phillips (2012)</a:t>
            </a:r>
          </a:p>
          <a:p>
            <a:pPr marL="0" indent="0">
              <a:buNone/>
            </a:pPr>
            <a:endParaRPr lang="en-GB" dirty="0"/>
          </a:p>
        </p:txBody>
      </p:sp>
    </p:spTree>
    <p:extLst>
      <p:ext uri="{BB962C8B-B14F-4D97-AF65-F5344CB8AC3E}">
        <p14:creationId xmlns:p14="http://schemas.microsoft.com/office/powerpoint/2010/main" val="3447901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0626" cy="1325563"/>
          </a:xfrm>
        </p:spPr>
        <p:txBody>
          <a:bodyPr vert="horz" lIns="91440" tIns="45720" rIns="91440" bIns="45720" rtlCol="0" anchor="ctr">
            <a:normAutofit/>
          </a:bodyPr>
          <a:lstStyle/>
          <a:p>
            <a:pPr algn="l">
              <a:lnSpc>
                <a:spcPct val="90000"/>
              </a:lnSpc>
            </a:pPr>
            <a:r>
              <a:rPr lang="en-US" sz="3100"/>
              <a:t>Influence of globalisation on health </a:t>
            </a:r>
          </a:p>
        </p:txBody>
      </p:sp>
      <p:sp>
        <p:nvSpPr>
          <p:cNvPr id="3" name="Content Placeholder 2"/>
          <p:cNvSpPr>
            <a:spLocks noGrp="1"/>
          </p:cNvSpPr>
          <p:nvPr>
            <p:ph sz="half" idx="1"/>
          </p:nvPr>
        </p:nvSpPr>
        <p:spPr>
          <a:xfrm>
            <a:off x="628650" y="1825625"/>
            <a:ext cx="4040626" cy="4351338"/>
          </a:xfrm>
        </p:spPr>
        <p:txBody>
          <a:bodyPr vert="horz" lIns="91440" tIns="45720" rIns="91440" bIns="45720" rtlCol="0">
            <a:normAutofit/>
          </a:bodyPr>
          <a:lstStyle/>
          <a:p>
            <a:pPr indent="-228600">
              <a:lnSpc>
                <a:spcPct val="90000"/>
              </a:lnSpc>
            </a:pPr>
            <a:r>
              <a:rPr lang="en-US" sz="1800"/>
              <a:t>Some would argue that the cultural influences of globalisation and particularly western patterns of consumption have had a negative impact on health, the environment and society such as increases in; obesity, heart disease, environmental damage, global warming ,climate change and also altered family structures and decreasing health and welfare</a:t>
            </a:r>
          </a:p>
          <a:p>
            <a:pPr indent="-228600">
              <a:lnSpc>
                <a:spcPct val="90000"/>
              </a:lnSpc>
            </a:pPr>
            <a:r>
              <a:rPr lang="en-US" sz="1800"/>
              <a:t>Changing patterns of work – altering family structures </a:t>
            </a:r>
          </a:p>
          <a:p>
            <a:pPr indent="-228600">
              <a:lnSpc>
                <a:spcPct val="90000"/>
              </a:lnSpc>
            </a:pPr>
            <a:r>
              <a:rPr lang="en-US" sz="1800"/>
              <a:t>Relocation of traditional industries to locations with  cheaper costs</a:t>
            </a:r>
          </a:p>
          <a:p>
            <a:pPr indent="-228600">
              <a:lnSpc>
                <a:spcPct val="90000"/>
              </a:lnSpc>
            </a:pPr>
            <a:r>
              <a:rPr lang="en-US" sz="1800"/>
              <a:t>McCracken and Phillips (2012)</a:t>
            </a:r>
          </a:p>
          <a:p>
            <a:pPr indent="-228600">
              <a:lnSpc>
                <a:spcPct val="90000"/>
              </a:lnSpc>
            </a:pPr>
            <a:endParaRPr lang="en-US" sz="1800"/>
          </a:p>
        </p:txBody>
      </p:sp>
      <p:pic>
        <p:nvPicPr>
          <p:cNvPr id="5" name="Content Placeholder 4" descr="Image result for images of  mcdonalds in developing countries">
            <a:hlinkClick r:id="rId2"/>
          </p:cNvPr>
          <p:cNvPicPr>
            <a:picLocks noGrp="1"/>
          </p:cNvPicPr>
          <p:nvPr>
            <p:ph sz="half" idx="2"/>
          </p:nvPr>
        </p:nvPicPr>
        <p:blipFill rotWithShape="1">
          <a:blip r:embed="rId3">
            <a:extLst>
              <a:ext uri="{28A0092B-C50C-407E-A947-70E740481C1C}">
                <a14:useLocalDpi xmlns:a14="http://schemas.microsoft.com/office/drawing/2010/main" val="0"/>
              </a:ext>
            </a:extLst>
          </a:blip>
          <a:srcRect l="23971" r="24578" b="-2"/>
          <a:stretch/>
        </p:blipFill>
        <p:spPr bwMode="auto">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
        <p:nvSpPr>
          <p:cNvPr id="12"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656147"/>
            <a:ext cx="409575"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587516"/>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460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GB">
                <a:solidFill>
                  <a:srgbClr val="FFFFFF"/>
                </a:solidFill>
              </a:rPr>
              <a:t>Lifestyle factors and influence on health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lang="en-GB" dirty="0"/>
              <a:t>Alcohol</a:t>
            </a:r>
          </a:p>
          <a:p>
            <a:r>
              <a:rPr lang="en-GB" dirty="0"/>
              <a:t>Tobacco </a:t>
            </a:r>
          </a:p>
          <a:p>
            <a:r>
              <a:rPr lang="en-GB" dirty="0"/>
              <a:t>Drug consumption </a:t>
            </a:r>
          </a:p>
          <a:p>
            <a:r>
              <a:rPr lang="en-GB" dirty="0"/>
              <a:t>Micronutrient deficiencies </a:t>
            </a:r>
          </a:p>
          <a:p>
            <a:r>
              <a:rPr lang="en-GB" dirty="0"/>
              <a:t>Overweight/ Obesity </a:t>
            </a:r>
          </a:p>
          <a:p>
            <a:r>
              <a:rPr lang="en-GB" dirty="0"/>
              <a:t>Injury prevention</a:t>
            </a:r>
          </a:p>
          <a:p>
            <a:r>
              <a:rPr lang="en-GB" dirty="0"/>
              <a:t>Health of specific communities </a:t>
            </a:r>
            <a:r>
              <a:rPr lang="en-GB" dirty="0" err="1"/>
              <a:t>eg</a:t>
            </a:r>
            <a:r>
              <a:rPr lang="en-GB" dirty="0"/>
              <a:t> such as migrant groups</a:t>
            </a:r>
          </a:p>
        </p:txBody>
      </p:sp>
    </p:spTree>
    <p:extLst>
      <p:ext uri="{BB962C8B-B14F-4D97-AF65-F5344CB8AC3E}">
        <p14:creationId xmlns:p14="http://schemas.microsoft.com/office/powerpoint/2010/main" val="509964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Videos on the effects of globalisation</a:t>
            </a:r>
          </a:p>
        </p:txBody>
      </p:sp>
      <p:sp>
        <p:nvSpPr>
          <p:cNvPr id="3" name="Content Placeholder 2"/>
          <p:cNvSpPr>
            <a:spLocks noGrp="1"/>
          </p:cNvSpPr>
          <p:nvPr>
            <p:ph idx="1"/>
          </p:nvPr>
        </p:nvSpPr>
        <p:spPr/>
        <p:txBody>
          <a:bodyPr>
            <a:normAutofit fontScale="85000" lnSpcReduction="10000"/>
          </a:bodyPr>
          <a:lstStyle/>
          <a:p>
            <a:r>
              <a:rPr lang="en-GB" u="sng" dirty="0">
                <a:hlinkClick r:id="rId2">
                  <a:extLst>
                    <a:ext uri="{A12FA001-AC4F-418D-AE19-62706E023703}">
                      <ahyp:hlinkClr xmlns:ahyp="http://schemas.microsoft.com/office/drawing/2018/hyperlinkcolor" val="tx"/>
                    </a:ext>
                  </a:extLst>
                </a:hlinkClick>
              </a:rPr>
              <a:t>These are also available on blackboard – please watch to develop your understanding further of some of the debates relating to globalisation </a:t>
            </a:r>
          </a:p>
          <a:p>
            <a:endParaRPr lang="en-GB" u="sng" dirty="0">
              <a:hlinkClick r:id="rId2">
                <a:extLst>
                  <a:ext uri="{A12FA001-AC4F-418D-AE19-62706E023703}">
                    <ahyp:hlinkClr xmlns:ahyp="http://schemas.microsoft.com/office/drawing/2018/hyperlinkcolor" val="tx"/>
                  </a:ext>
                </a:extLst>
              </a:hlinkClick>
            </a:endParaRPr>
          </a:p>
          <a:p>
            <a:r>
              <a:rPr lang="en-GB" dirty="0">
                <a:solidFill>
                  <a:srgbClr val="0000FF"/>
                </a:solidFill>
                <a:hlinkClick r:id="rId2">
                  <a:extLst>
                    <a:ext uri="{A12FA001-AC4F-418D-AE19-62706E023703}">
                      <ahyp:hlinkClr xmlns:ahyp="http://schemas.microsoft.com/office/drawing/2018/hyperlinkcolor" val="tx"/>
                    </a:ext>
                  </a:extLst>
                </a:hlinkClick>
              </a:rPr>
              <a:t>BBC hard talk about effects of globalisation in India</a:t>
            </a:r>
          </a:p>
          <a:p>
            <a:r>
              <a:rPr lang="en-GB" dirty="0">
                <a:solidFill>
                  <a:srgbClr val="0000FF"/>
                </a:solidFill>
                <a:hlinkClick r:id="rId2">
                  <a:extLst>
                    <a:ext uri="{A12FA001-AC4F-418D-AE19-62706E023703}">
                      <ahyp:hlinkClr xmlns:ahyp="http://schemas.microsoft.com/office/drawing/2018/hyperlinkcolor" val="tx"/>
                    </a:ext>
                  </a:extLst>
                </a:hlinkClick>
              </a:rPr>
              <a:t>https://www.youtube.com/watch?v=QGLseQFTgeM</a:t>
            </a:r>
            <a:endParaRPr lang="en-GB" dirty="0"/>
          </a:p>
          <a:p>
            <a:r>
              <a:rPr lang="en-GB" dirty="0"/>
              <a:t>Joseph </a:t>
            </a:r>
            <a:r>
              <a:rPr lang="en-GB" dirty="0" err="1"/>
              <a:t>Stglitz</a:t>
            </a:r>
            <a:r>
              <a:rPr lang="en-GB" dirty="0"/>
              <a:t> critiquing globalisation</a:t>
            </a:r>
          </a:p>
          <a:p>
            <a:r>
              <a:rPr lang="en-GB" dirty="0">
                <a:hlinkClick r:id="rId3"/>
              </a:rPr>
              <a:t>https://www.youtube.com/watch?v=sV7bRLtDr3E</a:t>
            </a:r>
            <a:endParaRPr lang="en-GB" dirty="0"/>
          </a:p>
          <a:p>
            <a:r>
              <a:rPr lang="en-GB" dirty="0"/>
              <a:t>Noam Chomsky critique on globalisation </a:t>
            </a:r>
          </a:p>
          <a:p>
            <a:r>
              <a:rPr lang="en-GB" u="sng" dirty="0">
                <a:hlinkClick r:id="rId4"/>
              </a:rPr>
              <a:t>https://www.youtube.com/watch?v=AHJPSLgHemM</a:t>
            </a:r>
            <a:endParaRPr lang="en-GB" dirty="0"/>
          </a:p>
          <a:p>
            <a:endParaRPr lang="en-GB"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0626" cy="1325563"/>
          </a:xfrm>
        </p:spPr>
        <p:txBody>
          <a:bodyPr vert="horz" lIns="91440" tIns="45720" rIns="91440" bIns="45720" rtlCol="0" anchor="ctr">
            <a:normAutofit/>
          </a:bodyPr>
          <a:lstStyle/>
          <a:p>
            <a:pPr algn="l">
              <a:lnSpc>
                <a:spcPct val="90000"/>
              </a:lnSpc>
            </a:pPr>
            <a:r>
              <a:rPr lang="en-US" sz="3400"/>
              <a:t>Local and global influences on health </a:t>
            </a:r>
          </a:p>
        </p:txBody>
      </p:sp>
      <p:sp>
        <p:nvSpPr>
          <p:cNvPr id="3" name="Content Placeholder 2"/>
          <p:cNvSpPr>
            <a:spLocks noGrp="1"/>
          </p:cNvSpPr>
          <p:nvPr>
            <p:ph sz="half" idx="1"/>
          </p:nvPr>
        </p:nvSpPr>
        <p:spPr>
          <a:xfrm>
            <a:off x="628650" y="1825625"/>
            <a:ext cx="4040626" cy="4351338"/>
          </a:xfrm>
        </p:spPr>
        <p:txBody>
          <a:bodyPr vert="horz" lIns="91440" tIns="45720" rIns="91440" bIns="45720" rtlCol="0">
            <a:normAutofit/>
          </a:bodyPr>
          <a:lstStyle/>
          <a:p>
            <a:pPr indent="-228600">
              <a:lnSpc>
                <a:spcPct val="90000"/>
              </a:lnSpc>
            </a:pPr>
            <a:r>
              <a:rPr lang="en-US" sz="2000"/>
              <a:t>People are primarily influenced by their local environment – their natural, social, urban, suburban or rural environment</a:t>
            </a:r>
          </a:p>
          <a:p>
            <a:pPr indent="-228600">
              <a:lnSpc>
                <a:spcPct val="90000"/>
              </a:lnSpc>
            </a:pPr>
            <a:r>
              <a:rPr lang="en-US" sz="2000"/>
              <a:t>However the natural environment is changing and has an effect on health (eg rapid urbanisation, climate change effects)</a:t>
            </a:r>
          </a:p>
          <a:p>
            <a:pPr indent="-228600">
              <a:lnSpc>
                <a:spcPct val="90000"/>
              </a:lnSpc>
            </a:pPr>
            <a:r>
              <a:rPr lang="en-US" sz="2000"/>
              <a:t>Socio –economic conditions are undergoing rapid transition  - eg reduction in public services, healthcare provision and access to services </a:t>
            </a:r>
          </a:p>
          <a:p>
            <a:pPr indent="-228600">
              <a:lnSpc>
                <a:spcPct val="90000"/>
              </a:lnSpc>
            </a:pPr>
            <a:r>
              <a:rPr lang="en-US" sz="2000"/>
              <a:t>McCracken and Phillips (2012)</a:t>
            </a:r>
          </a:p>
          <a:p>
            <a:pPr indent="-228600">
              <a:lnSpc>
                <a:spcPct val="90000"/>
              </a:lnSpc>
            </a:pPr>
            <a:endParaRPr lang="en-US" sz="2000"/>
          </a:p>
        </p:txBody>
      </p:sp>
      <p:pic>
        <p:nvPicPr>
          <p:cNvPr id="5" name="Content Placeholder 4" descr="Image result for urbanisation">
            <a:hlinkClick r:id="rId2"/>
          </p:cNvPr>
          <p:cNvPicPr>
            <a:picLocks noGrp="1"/>
          </p:cNvPicPr>
          <p:nvPr>
            <p:ph sz="half" idx="2"/>
          </p:nvPr>
        </p:nvPicPr>
        <p:blipFill rotWithShape="1">
          <a:blip r:embed="rId3">
            <a:extLst>
              <a:ext uri="{28A0092B-C50C-407E-A947-70E740481C1C}">
                <a14:useLocalDpi xmlns:a14="http://schemas.microsoft.com/office/drawing/2010/main" val="0"/>
              </a:ext>
            </a:extLst>
          </a:blip>
          <a:srcRect l="22498" r="22859" b="-2"/>
          <a:stretch/>
        </p:blipFill>
        <p:spPr bwMode="auto">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
        <p:nvSpPr>
          <p:cNvPr id="12"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656147"/>
            <a:ext cx="409575"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587516"/>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349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5020" cy="1325563"/>
          </a:xfrm>
        </p:spPr>
        <p:txBody>
          <a:bodyPr vert="horz" lIns="91440" tIns="45720" rIns="91440" bIns="45720" rtlCol="0" anchor="ctr">
            <a:normAutofit/>
          </a:bodyPr>
          <a:lstStyle/>
          <a:p>
            <a:pPr algn="l">
              <a:lnSpc>
                <a:spcPct val="90000"/>
              </a:lnSpc>
            </a:pPr>
            <a:r>
              <a:rPr lang="en-US" sz="4100"/>
              <a:t>Global interdependence</a:t>
            </a:r>
          </a:p>
        </p:txBody>
      </p:sp>
      <p:sp>
        <p:nvSpPr>
          <p:cNvPr id="3" name="Content Placeholder 2"/>
          <p:cNvSpPr>
            <a:spLocks noGrp="1"/>
          </p:cNvSpPr>
          <p:nvPr>
            <p:ph sz="half" idx="1"/>
          </p:nvPr>
        </p:nvSpPr>
        <p:spPr>
          <a:xfrm>
            <a:off x="628650" y="1825625"/>
            <a:ext cx="4045020" cy="4351338"/>
          </a:xfrm>
        </p:spPr>
        <p:txBody>
          <a:bodyPr vert="horz" lIns="91440" tIns="45720" rIns="91440" bIns="45720" rtlCol="0">
            <a:normAutofit/>
          </a:bodyPr>
          <a:lstStyle/>
          <a:p>
            <a:pPr indent="-228600">
              <a:lnSpc>
                <a:spcPct val="90000"/>
              </a:lnSpc>
            </a:pPr>
            <a:endParaRPr lang="en-US" sz="1800"/>
          </a:p>
          <a:p>
            <a:pPr indent="-228600">
              <a:lnSpc>
                <a:spcPct val="90000"/>
              </a:lnSpc>
            </a:pPr>
            <a:r>
              <a:rPr lang="en-US" sz="1800"/>
              <a:t>Today almost everyone in every location is at risk to varying degrees of infectious, non-infectious and mental health conditions </a:t>
            </a:r>
          </a:p>
          <a:p>
            <a:pPr indent="-228600">
              <a:lnSpc>
                <a:spcPct val="90000"/>
              </a:lnSpc>
            </a:pPr>
            <a:r>
              <a:rPr lang="en-US" sz="1800"/>
              <a:t>Previously it was less likely that richer countries would be at risk of  infectious diseases and poorer countries would be suffering from non-communicable diseases such as heart disease, obesity or diabetes </a:t>
            </a:r>
          </a:p>
          <a:p>
            <a:pPr indent="-228600">
              <a:lnSpc>
                <a:spcPct val="90000"/>
              </a:lnSpc>
            </a:pPr>
            <a:r>
              <a:rPr lang="en-US" sz="1800"/>
              <a:t>Today global similarities in health become more common than the differences</a:t>
            </a:r>
          </a:p>
          <a:p>
            <a:pPr indent="-228600">
              <a:lnSpc>
                <a:spcPct val="90000"/>
              </a:lnSpc>
            </a:pPr>
            <a:r>
              <a:rPr lang="en-US" sz="1800"/>
              <a:t>McCracken and Phillips (2012)</a:t>
            </a:r>
          </a:p>
          <a:p>
            <a:pPr indent="-228600">
              <a:lnSpc>
                <a:spcPct val="90000"/>
              </a:lnSpc>
            </a:pPr>
            <a:endParaRPr lang="en-US" sz="1800"/>
          </a:p>
          <a:p>
            <a:pPr indent="-228600">
              <a:lnSpc>
                <a:spcPct val="90000"/>
              </a:lnSpc>
            </a:pPr>
            <a:endParaRPr lang="en-US" sz="1800"/>
          </a:p>
        </p:txBody>
      </p:sp>
      <p:pic>
        <p:nvPicPr>
          <p:cNvPr id="5" name="Content Placeholder 4" descr="Image result for avian flu images">
            <a:hlinkClick r:id="rId2"/>
          </p:cNvPr>
          <p:cNvPicPr>
            <a:picLocks noGrp="1"/>
          </p:cNvPicPr>
          <p:nvPr>
            <p:ph sz="half" idx="2"/>
          </p:nvPr>
        </p:nvPicPr>
        <p:blipFill rotWithShape="1">
          <a:blip r:embed="rId3">
            <a:extLst>
              <a:ext uri="{28A0092B-C50C-407E-A947-70E740481C1C}">
                <a14:useLocalDpi xmlns:a14="http://schemas.microsoft.com/office/drawing/2010/main" val="0"/>
              </a:ext>
            </a:extLst>
          </a:blip>
          <a:srcRect l="25639" r="18298" b="-1"/>
          <a:stretch/>
        </p:blipFill>
        <p:spPr bwMode="auto">
          <a:xfrm>
            <a:off x="4781190" y="758514"/>
            <a:ext cx="384167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p:spPr>
      </p:pic>
      <p:sp>
        <p:nvSpPr>
          <p:cNvPr id="12" name="Arc 1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4696411" y="687822"/>
            <a:ext cx="4103360"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6420" y="921125"/>
            <a:ext cx="593266"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421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GB" sz="2800">
                <a:solidFill>
                  <a:srgbClr val="FFFFFF"/>
                </a:solidFill>
              </a:rPr>
              <a:t>Epdemiological transition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a:lnSpc>
                <a:spcPct val="90000"/>
              </a:lnSpc>
            </a:pPr>
            <a:r>
              <a:rPr lang="en-GB" dirty="0"/>
              <a:t>Shifting patterns of health </a:t>
            </a:r>
            <a:endParaRPr lang="en-GB"/>
          </a:p>
          <a:p>
            <a:pPr>
              <a:lnSpc>
                <a:spcPct val="90000"/>
              </a:lnSpc>
            </a:pPr>
            <a:r>
              <a:rPr lang="en-GB" dirty="0"/>
              <a:t>Changing causes of morbidity ( illness) and mortality  (death) </a:t>
            </a:r>
            <a:endParaRPr lang="en-GB"/>
          </a:p>
          <a:p>
            <a:pPr>
              <a:lnSpc>
                <a:spcPct val="90000"/>
              </a:lnSpc>
            </a:pPr>
            <a:r>
              <a:rPr lang="en-GB" dirty="0"/>
              <a:t>Trend away from infectious diseases and famine as major cause of death towards longer term more chronic conditions </a:t>
            </a:r>
            <a:endParaRPr lang="en-GB"/>
          </a:p>
          <a:p>
            <a:pPr>
              <a:lnSpc>
                <a:spcPct val="90000"/>
              </a:lnSpc>
            </a:pPr>
            <a:r>
              <a:rPr lang="en-GB"/>
              <a:t>McCracken and Phillips (2012)</a:t>
            </a:r>
          </a:p>
          <a:p>
            <a:pPr>
              <a:lnSpc>
                <a:spcPct val="90000"/>
              </a:lnSpc>
            </a:pPr>
            <a:endParaRPr lang="en-GB"/>
          </a:p>
        </p:txBody>
      </p:sp>
    </p:spTree>
    <p:extLst>
      <p:ext uri="{BB962C8B-B14F-4D97-AF65-F5344CB8AC3E}">
        <p14:creationId xmlns:p14="http://schemas.microsoft.com/office/powerpoint/2010/main" val="2674468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0626" cy="1325563"/>
          </a:xfrm>
        </p:spPr>
        <p:txBody>
          <a:bodyPr vert="horz" lIns="91440" tIns="45720" rIns="91440" bIns="45720" rtlCol="0" anchor="ctr">
            <a:normAutofit/>
          </a:bodyPr>
          <a:lstStyle/>
          <a:p>
            <a:pPr algn="l">
              <a:lnSpc>
                <a:spcPct val="90000"/>
              </a:lnSpc>
            </a:pPr>
            <a:r>
              <a:rPr lang="en-US"/>
              <a:t>Ageing transition </a:t>
            </a:r>
          </a:p>
        </p:txBody>
      </p:sp>
      <p:sp>
        <p:nvSpPr>
          <p:cNvPr id="3" name="Content Placeholder 2"/>
          <p:cNvSpPr>
            <a:spLocks noGrp="1"/>
          </p:cNvSpPr>
          <p:nvPr>
            <p:ph sz="half" idx="1"/>
          </p:nvPr>
        </p:nvSpPr>
        <p:spPr>
          <a:xfrm>
            <a:off x="628650" y="1825625"/>
            <a:ext cx="4040626" cy="4351338"/>
          </a:xfrm>
        </p:spPr>
        <p:txBody>
          <a:bodyPr vert="horz" lIns="91440" tIns="45720" rIns="91440" bIns="45720" rtlCol="0">
            <a:normAutofit/>
          </a:bodyPr>
          <a:lstStyle/>
          <a:p>
            <a:pPr indent="-228600">
              <a:lnSpc>
                <a:spcPct val="90000"/>
              </a:lnSpc>
            </a:pPr>
            <a:r>
              <a:rPr lang="en-US" sz="2200"/>
              <a:t>The world is growing older </a:t>
            </a:r>
          </a:p>
          <a:p>
            <a:pPr indent="-228600">
              <a:lnSpc>
                <a:spcPct val="90000"/>
              </a:lnSpc>
            </a:pPr>
            <a:r>
              <a:rPr lang="en-US" sz="2200"/>
              <a:t>In many countries old people will form the majority </a:t>
            </a:r>
          </a:p>
          <a:p>
            <a:pPr indent="-228600">
              <a:lnSpc>
                <a:spcPct val="90000"/>
              </a:lnSpc>
            </a:pPr>
            <a:r>
              <a:rPr lang="en-US" sz="2200"/>
              <a:t>Massive implications for health and social care services, labour availability </a:t>
            </a:r>
          </a:p>
          <a:p>
            <a:pPr indent="-228600">
              <a:lnSpc>
                <a:spcPct val="90000"/>
              </a:lnSpc>
            </a:pPr>
            <a:r>
              <a:rPr lang="en-US" sz="2200"/>
              <a:t>Health status and health expenditure</a:t>
            </a:r>
          </a:p>
          <a:p>
            <a:pPr indent="-228600">
              <a:lnSpc>
                <a:spcPct val="90000"/>
              </a:lnSpc>
            </a:pPr>
            <a:r>
              <a:rPr lang="en-US" sz="2200"/>
              <a:t>Will be people be more or less healthy as they age?</a:t>
            </a:r>
          </a:p>
          <a:p>
            <a:pPr indent="-228600">
              <a:lnSpc>
                <a:spcPct val="90000"/>
              </a:lnSpc>
            </a:pPr>
            <a:r>
              <a:rPr lang="en-US" sz="2200"/>
              <a:t>McCracken and Phillips (2012)</a:t>
            </a:r>
          </a:p>
          <a:p>
            <a:pPr indent="-228600">
              <a:lnSpc>
                <a:spcPct val="90000"/>
              </a:lnSpc>
            </a:pPr>
            <a:endParaRPr lang="en-US" sz="2200"/>
          </a:p>
        </p:txBody>
      </p:sp>
      <p:pic>
        <p:nvPicPr>
          <p:cNvPr id="5" name="Content Placeholder 3" descr="http://www.cfhi-fcass.ca/sf-images/default-source/cartoons-copyright/Aging-EN.jpg?sfvrsn=0"/>
          <p:cNvPicPr>
            <a:picLocks noGrp="1"/>
          </p:cNvPicPr>
          <p:nvPr>
            <p:ph sz="half" idx="2"/>
          </p:nvPr>
        </p:nvPicPr>
        <p:blipFill rotWithShape="1">
          <a:blip r:embed="rId2" cstate="print">
            <a:extLst>
              <a:ext uri="{28A0092B-C50C-407E-A947-70E740481C1C}">
                <a14:useLocalDpi xmlns:a14="http://schemas.microsoft.com/office/drawing/2010/main" val="0"/>
              </a:ext>
            </a:extLst>
          </a:blip>
          <a:srcRect l="20527" r="4361" b="-3"/>
          <a:stretch/>
        </p:blipFill>
        <p:spPr bwMode="auto">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
        <p:nvSpPr>
          <p:cNvPr id="12"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656147"/>
            <a:ext cx="409575"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587516"/>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93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0626" cy="1325563"/>
          </a:xfrm>
        </p:spPr>
        <p:txBody>
          <a:bodyPr vert="horz" lIns="91440" tIns="45720" rIns="91440" bIns="45720" rtlCol="0" anchor="ctr">
            <a:normAutofit/>
          </a:bodyPr>
          <a:lstStyle/>
          <a:p>
            <a:pPr algn="l">
              <a:lnSpc>
                <a:spcPct val="90000"/>
              </a:lnSpc>
            </a:pPr>
            <a:r>
              <a:rPr lang="en-US" sz="3700"/>
              <a:t>Factors influencing global health?</a:t>
            </a:r>
          </a:p>
        </p:txBody>
      </p:sp>
      <p:sp>
        <p:nvSpPr>
          <p:cNvPr id="3" name="Content Placeholder 2"/>
          <p:cNvSpPr>
            <a:spLocks noGrp="1"/>
          </p:cNvSpPr>
          <p:nvPr>
            <p:ph sz="half" idx="1"/>
          </p:nvPr>
        </p:nvSpPr>
        <p:spPr>
          <a:xfrm>
            <a:off x="628650" y="1825625"/>
            <a:ext cx="4040626" cy="4351338"/>
          </a:xfrm>
        </p:spPr>
        <p:txBody>
          <a:bodyPr vert="horz" lIns="91440" tIns="45720" rIns="91440" bIns="45720" rtlCol="0">
            <a:normAutofit/>
          </a:bodyPr>
          <a:lstStyle/>
          <a:p>
            <a:pPr indent="-228600">
              <a:lnSpc>
                <a:spcPct val="90000"/>
              </a:lnSpc>
            </a:pPr>
            <a:r>
              <a:rPr lang="en-US" sz="2400"/>
              <a:t>Global forces </a:t>
            </a:r>
          </a:p>
          <a:p>
            <a:pPr indent="-228600">
              <a:lnSpc>
                <a:spcPct val="90000"/>
              </a:lnSpc>
            </a:pPr>
            <a:r>
              <a:rPr lang="en-US" sz="2400"/>
              <a:t>Environmental changes – climate change , land degradation, loss of biodiversity, ocean acidification, desertification</a:t>
            </a:r>
          </a:p>
          <a:p>
            <a:pPr indent="-228600">
              <a:lnSpc>
                <a:spcPct val="90000"/>
              </a:lnSpc>
            </a:pPr>
            <a:r>
              <a:rPr lang="en-US" sz="2400"/>
              <a:t>Changes in human environment- globalisation, population increase, increased urbanisation </a:t>
            </a:r>
          </a:p>
          <a:p>
            <a:pPr indent="-228600">
              <a:lnSpc>
                <a:spcPct val="90000"/>
              </a:lnSpc>
            </a:pPr>
            <a:r>
              <a:rPr lang="en-US" sz="2400"/>
              <a:t>McCracken and Phillips (2012)</a:t>
            </a:r>
          </a:p>
          <a:p>
            <a:pPr indent="-228600">
              <a:lnSpc>
                <a:spcPct val="90000"/>
              </a:lnSpc>
            </a:pPr>
            <a:endParaRPr lang="en-US" sz="2400"/>
          </a:p>
        </p:txBody>
      </p:sp>
      <p:pic>
        <p:nvPicPr>
          <p:cNvPr id="5" name="Content Placeholder 4" descr="Image result for climate change images">
            <a:hlinkClick r:id="rId2"/>
          </p:cNvPr>
          <p:cNvPicPr>
            <a:picLocks noGrp="1"/>
          </p:cNvPicPr>
          <p:nvPr>
            <p:ph sz="half" idx="2"/>
          </p:nvPr>
        </p:nvPicPr>
        <p:blipFill rotWithShape="1">
          <a:blip r:embed="rId3">
            <a:extLst>
              <a:ext uri="{28A0092B-C50C-407E-A947-70E740481C1C}">
                <a14:useLocalDpi xmlns:a14="http://schemas.microsoft.com/office/drawing/2010/main" val="0"/>
              </a:ext>
            </a:extLst>
          </a:blip>
          <a:srcRect l="23667" r="39341" b="-2"/>
          <a:stretch/>
        </p:blipFill>
        <p:spPr bwMode="auto">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
        <p:nvSpPr>
          <p:cNvPr id="12"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656147"/>
            <a:ext cx="409575"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587516"/>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2319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26"/>
            <a:ext cx="4211157"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0578" y="802955"/>
            <a:ext cx="3733482" cy="1454051"/>
          </a:xfrm>
        </p:spPr>
        <p:txBody>
          <a:bodyPr vert="horz" lIns="91440" tIns="45720" rIns="91440" bIns="45720" rtlCol="0" anchor="ctr">
            <a:normAutofit/>
          </a:bodyPr>
          <a:lstStyle/>
          <a:p>
            <a:pPr algn="l">
              <a:lnSpc>
                <a:spcPct val="90000"/>
              </a:lnSpc>
            </a:pPr>
            <a:r>
              <a:rPr lang="en-US" sz="3100" kern="1200">
                <a:solidFill>
                  <a:srgbClr val="000000"/>
                </a:solidFill>
                <a:latin typeface="+mj-lt"/>
                <a:ea typeface="+mj-ea"/>
                <a:cs typeface="+mj-cs"/>
              </a:rPr>
              <a:t>Increase in non communicable diseases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375032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Image result for sedentary lifestyle images">
            <a:hlinkClick r:id="rId4"/>
          </p:cNvPr>
          <p:cNvPicPr>
            <a:picLocks noGrp="1"/>
          </p:cNvPicPr>
          <p:nvPr>
            <p:ph sz="half" idx="2"/>
          </p:nvPr>
        </p:nvPicPr>
        <p:blipFill>
          <a:blip r:embed="rId5" cstate="print">
            <a:extLst>
              <a:ext uri="{28A0092B-C50C-407E-A947-70E740481C1C}">
                <a14:useLocalDpi xmlns:a14="http://schemas.microsoft.com/office/drawing/2010/main" val="0"/>
              </a:ext>
            </a:extLst>
          </a:blip>
          <a:stretch>
            <a:fillRect/>
          </a:stretch>
        </p:blipFill>
        <p:spPr bwMode="auto">
          <a:xfrm>
            <a:off x="322011" y="3058040"/>
            <a:ext cx="2746374" cy="762118"/>
          </a:xfrm>
          <a:prstGeom prst="rect">
            <a:avLst/>
          </a:prstGeom>
          <a:noFill/>
        </p:spPr>
      </p:pic>
      <p:sp>
        <p:nvSpPr>
          <p:cNvPr id="3" name="Content Placeholder 2"/>
          <p:cNvSpPr>
            <a:spLocks noGrp="1"/>
          </p:cNvSpPr>
          <p:nvPr>
            <p:ph sz="half" idx="1"/>
          </p:nvPr>
        </p:nvSpPr>
        <p:spPr>
          <a:xfrm>
            <a:off x="4567930" y="2421682"/>
            <a:ext cx="3733184" cy="3639289"/>
          </a:xfrm>
        </p:spPr>
        <p:txBody>
          <a:bodyPr vert="horz" lIns="91440" tIns="45720" rIns="91440" bIns="45720" rtlCol="0" anchor="ctr">
            <a:normAutofit/>
          </a:bodyPr>
          <a:lstStyle/>
          <a:p>
            <a:pPr indent="-228600">
              <a:lnSpc>
                <a:spcPct val="90000"/>
              </a:lnSpc>
            </a:pPr>
            <a:r>
              <a:rPr lang="en-US" sz="1700" dirty="0">
                <a:solidFill>
                  <a:srgbClr val="000000"/>
                </a:solidFill>
              </a:rPr>
              <a:t>1950s-1970s chronic and degenerative conditions rapidly increasing in western developed nations </a:t>
            </a:r>
          </a:p>
          <a:p>
            <a:pPr indent="-228600">
              <a:lnSpc>
                <a:spcPct val="90000"/>
              </a:lnSpc>
            </a:pPr>
            <a:r>
              <a:rPr lang="en-US" sz="1700" dirty="0">
                <a:solidFill>
                  <a:srgbClr val="000000"/>
                </a:solidFill>
              </a:rPr>
              <a:t>High smoking levels, high fat diets, diets rich in sugar, salt and fat and increasingly sedentary lifestyles </a:t>
            </a:r>
          </a:p>
          <a:p>
            <a:pPr indent="-228600">
              <a:lnSpc>
                <a:spcPct val="90000"/>
              </a:lnSpc>
            </a:pPr>
            <a:r>
              <a:rPr lang="en-US" sz="1700" dirty="0">
                <a:solidFill>
                  <a:srgbClr val="000000"/>
                </a:solidFill>
              </a:rPr>
              <a:t>Cancer is now replacing heart disease as one of the leading degenerative causes of death in more recent times</a:t>
            </a:r>
          </a:p>
          <a:p>
            <a:pPr indent="-228600">
              <a:lnSpc>
                <a:spcPct val="90000"/>
              </a:lnSpc>
            </a:pPr>
            <a:r>
              <a:rPr lang="en-US" sz="1700" dirty="0">
                <a:solidFill>
                  <a:srgbClr val="000000"/>
                </a:solidFill>
              </a:rPr>
              <a:t>McCracken and Phillips (2012)</a:t>
            </a:r>
          </a:p>
          <a:p>
            <a:pPr indent="-228600">
              <a:lnSpc>
                <a:spcPct val="90000"/>
              </a:lnSpc>
            </a:pPr>
            <a:endParaRPr lang="en-US" sz="1700" dirty="0">
              <a:solidFill>
                <a:srgbClr val="000000"/>
              </a:solidFill>
            </a:endParaRPr>
          </a:p>
          <a:p>
            <a:pPr indent="-228600">
              <a:lnSpc>
                <a:spcPct val="90000"/>
              </a:lnSpc>
            </a:pPr>
            <a:endParaRPr lang="en-US" sz="1700" dirty="0">
              <a:solidFill>
                <a:srgbClr val="000000"/>
              </a:solidFill>
            </a:endParaRPr>
          </a:p>
        </p:txBody>
      </p:sp>
    </p:spTree>
    <p:extLst>
      <p:ext uri="{BB962C8B-B14F-4D97-AF65-F5344CB8AC3E}">
        <p14:creationId xmlns:p14="http://schemas.microsoft.com/office/powerpoint/2010/main" val="65943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91993-B837-46B5-BD30-9A822095898E}"/>
              </a:ext>
            </a:extLst>
          </p:cNvPr>
          <p:cNvSpPr>
            <a:spLocks noGrp="1"/>
          </p:cNvSpPr>
          <p:nvPr>
            <p:ph type="title"/>
          </p:nvPr>
        </p:nvSpPr>
        <p:spPr/>
        <p:txBody>
          <a:bodyPr/>
          <a:lstStyle/>
          <a:p>
            <a:r>
              <a:rPr lang="en-GB" dirty="0"/>
              <a:t>LSE blogs </a:t>
            </a:r>
          </a:p>
        </p:txBody>
      </p:sp>
      <p:sp>
        <p:nvSpPr>
          <p:cNvPr id="3" name="Content Placeholder 2">
            <a:extLst>
              <a:ext uri="{FF2B5EF4-FFF2-40B4-BE49-F238E27FC236}">
                <a16:creationId xmlns:a16="http://schemas.microsoft.com/office/drawing/2014/main" id="{4831BA32-E1AD-4F36-86E5-048F2020FCED}"/>
              </a:ext>
            </a:extLst>
          </p:cNvPr>
          <p:cNvSpPr>
            <a:spLocks noGrp="1"/>
          </p:cNvSpPr>
          <p:nvPr>
            <p:ph idx="1"/>
          </p:nvPr>
        </p:nvSpPr>
        <p:spPr/>
        <p:txBody>
          <a:bodyPr/>
          <a:lstStyle/>
          <a:p>
            <a:r>
              <a:rPr lang="en-GB" dirty="0" err="1"/>
              <a:t>Cov</a:t>
            </a:r>
            <a:r>
              <a:rPr lang="en-GB" dirty="0"/>
              <a:t> 19 and globalisation </a:t>
            </a:r>
          </a:p>
          <a:p>
            <a:r>
              <a:rPr lang="en-GB" dirty="0"/>
              <a:t>Manouche </a:t>
            </a:r>
            <a:r>
              <a:rPr lang="en-GB" dirty="0" err="1"/>
              <a:t>Shafik</a:t>
            </a:r>
            <a:r>
              <a:rPr lang="en-GB" dirty="0"/>
              <a:t> </a:t>
            </a:r>
          </a:p>
          <a:p>
            <a:r>
              <a:rPr lang="en-GB" dirty="0">
                <a:hlinkClick r:id="rId2"/>
              </a:rPr>
              <a:t>https://blogs.lse.ac.uk/covid19/2020/04/28/you-cannot-solve-a-global-pandemic-with-national-policies/</a:t>
            </a:r>
            <a:endParaRPr lang="en-GB" dirty="0"/>
          </a:p>
          <a:p>
            <a:endParaRPr lang="en-GB" dirty="0"/>
          </a:p>
          <a:p>
            <a:endParaRPr lang="en-GB" dirty="0"/>
          </a:p>
        </p:txBody>
      </p:sp>
    </p:spTree>
    <p:extLst>
      <p:ext uri="{BB962C8B-B14F-4D97-AF65-F5344CB8AC3E}">
        <p14:creationId xmlns:p14="http://schemas.microsoft.com/office/powerpoint/2010/main" val="2406698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medical  progress">
            <a:hlinkClick r:id="rId3"/>
          </p:cNvPr>
          <p:cNvPicPr>
            <a:picLocks noGrp="1"/>
          </p:cNvPicPr>
          <p:nvPr>
            <p:ph sz="half" idx="2"/>
          </p:nvPr>
        </p:nvPicPr>
        <p:blipFill rotWithShape="1">
          <a:blip r:embed="rId4">
            <a:extLst>
              <a:ext uri="{28A0092B-C50C-407E-A947-70E740481C1C}">
                <a14:useLocalDpi xmlns:a14="http://schemas.microsoft.com/office/drawing/2010/main" val="0"/>
              </a:ext>
            </a:extLst>
          </a:blip>
          <a:srcRect t="6904" r="-2" b="-2"/>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p:spPr>
      </p:pic>
      <p:pic>
        <p:nvPicPr>
          <p:cNvPr id="6" name="Picture 5" descr="Image result for child vaccination programmes">
            <a:hlinkClick r:id="rId5" tgtFrame="&quot;_blank&quot;"/>
          </p:cNvPr>
          <p:cNvPicPr/>
          <p:nvPr/>
        </p:nvPicPr>
        <p:blipFill rotWithShape="1">
          <a:blip r:embed="rId6">
            <a:extLst>
              <a:ext uri="{28A0092B-C50C-407E-A947-70E740481C1C}">
                <a14:useLocalDpi xmlns:a14="http://schemas.microsoft.com/office/drawing/2010/main" val="0"/>
              </a:ext>
            </a:extLst>
          </a:blip>
          <a:srcRect r="1" b="1506"/>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p:spPr>
      </p:pic>
      <p:sp useBgFill="1">
        <p:nvSpPr>
          <p:cNvPr id="13" name="Freeform: Shape 1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336042" y="859536"/>
            <a:ext cx="3624601" cy="1243584"/>
          </a:xfrm>
        </p:spPr>
        <p:txBody>
          <a:bodyPr vert="horz" lIns="91440" tIns="45720" rIns="91440" bIns="45720" rtlCol="0" anchor="ctr">
            <a:normAutofit/>
          </a:bodyPr>
          <a:lstStyle/>
          <a:p>
            <a:pPr algn="l">
              <a:lnSpc>
                <a:spcPct val="90000"/>
              </a:lnSpc>
            </a:pPr>
            <a:r>
              <a:rPr lang="en-US" sz="2800" kern="1200">
                <a:solidFill>
                  <a:schemeClr val="tx1"/>
                </a:solidFill>
                <a:latin typeface="+mj-lt"/>
                <a:ea typeface="+mj-ea"/>
                <a:cs typeface="+mj-cs"/>
              </a:rPr>
              <a:t>Scientific and technological advances</a:t>
            </a:r>
          </a:p>
        </p:txBody>
      </p:sp>
      <p:sp>
        <p:nvSpPr>
          <p:cNvPr id="17" name="Rectangle 1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half" idx="1"/>
          </p:nvPr>
        </p:nvSpPr>
        <p:spPr>
          <a:xfrm>
            <a:off x="336042" y="2512611"/>
            <a:ext cx="3624602" cy="3664351"/>
          </a:xfrm>
        </p:spPr>
        <p:txBody>
          <a:bodyPr vert="horz" lIns="91440" tIns="45720" rIns="91440" bIns="45720" rtlCol="0">
            <a:normAutofit/>
          </a:bodyPr>
          <a:lstStyle/>
          <a:p>
            <a:pPr indent="-228600">
              <a:lnSpc>
                <a:spcPct val="90000"/>
              </a:lnSpc>
            </a:pPr>
            <a:r>
              <a:rPr lang="en-US" sz="1700"/>
              <a:t>From 1960s onwards scientific and technological progress has improved population health making most major infectious diseases treatable /medically preventable </a:t>
            </a:r>
          </a:p>
          <a:p>
            <a:pPr indent="-228600">
              <a:lnSpc>
                <a:spcPct val="90000"/>
              </a:lnSpc>
            </a:pPr>
            <a:r>
              <a:rPr lang="en-US" sz="1700"/>
              <a:t>Infant and child survival have been greatly improved from the development of vaccines for polio, measles, mumps, rubella, chickenpox, meningitis, pneumonia .</a:t>
            </a:r>
          </a:p>
          <a:p>
            <a:pPr indent="-228600">
              <a:lnSpc>
                <a:spcPct val="90000"/>
              </a:lnSpc>
            </a:pPr>
            <a:r>
              <a:rPr lang="en-US" sz="1700"/>
              <a:t>McCracken and Phillips (2012) </a:t>
            </a:r>
          </a:p>
          <a:p>
            <a:pPr indent="-228600">
              <a:lnSpc>
                <a:spcPct val="90000"/>
              </a:lnSpc>
            </a:pPr>
            <a:endParaRPr lang="en-US" sz="1700"/>
          </a:p>
        </p:txBody>
      </p:sp>
    </p:spTree>
    <p:extLst>
      <p:ext uri="{BB962C8B-B14F-4D97-AF65-F5344CB8AC3E}">
        <p14:creationId xmlns:p14="http://schemas.microsoft.com/office/powerpoint/2010/main" val="1493384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Bibliography </a:t>
            </a:r>
          </a:p>
        </p:txBody>
      </p:sp>
      <p:sp>
        <p:nvSpPr>
          <p:cNvPr id="3" name="Content Placeholder 2"/>
          <p:cNvSpPr>
            <a:spLocks noGrp="1"/>
          </p:cNvSpPr>
          <p:nvPr>
            <p:ph idx="1"/>
          </p:nvPr>
        </p:nvSpPr>
        <p:spPr/>
        <p:txBody>
          <a:bodyPr>
            <a:normAutofit fontScale="32500" lnSpcReduction="20000"/>
          </a:bodyPr>
          <a:lstStyle/>
          <a:p>
            <a:r>
              <a:rPr lang="en-GB" sz="3700" dirty="0" err="1">
                <a:hlinkClick r:id="rId3"/>
              </a:rPr>
              <a:t>Baylis</a:t>
            </a:r>
            <a:r>
              <a:rPr lang="en-GB" sz="3700" dirty="0">
                <a:hlinkClick r:id="rId3"/>
              </a:rPr>
              <a:t>, J.,  Smith, S and Owens, P (2008) </a:t>
            </a:r>
            <a:r>
              <a:rPr lang="en-GB" sz="3700" i="1" dirty="0">
                <a:hlinkClick r:id="rId3"/>
              </a:rPr>
              <a:t>The globalisation of world politics</a:t>
            </a:r>
            <a:r>
              <a:rPr lang="en-GB" sz="3700" dirty="0">
                <a:hlinkClick r:id="rId3"/>
              </a:rPr>
              <a:t>. Oxford: Oxford University Press</a:t>
            </a:r>
          </a:p>
          <a:p>
            <a:r>
              <a:rPr lang="en-GB" sz="3700" dirty="0">
                <a:hlinkClick r:id="rId3"/>
              </a:rPr>
              <a:t>Beagle, R and Bonita R (2010) ‘ What is global health?’ </a:t>
            </a:r>
            <a:r>
              <a:rPr lang="en-GB" sz="3700" i="1" dirty="0">
                <a:hlinkClick r:id="rId3"/>
              </a:rPr>
              <a:t>Global health action</a:t>
            </a:r>
            <a:r>
              <a:rPr lang="en-GB" sz="3700" dirty="0">
                <a:hlinkClick r:id="rId3"/>
              </a:rPr>
              <a:t>, 3: 5142</a:t>
            </a:r>
          </a:p>
          <a:p>
            <a:r>
              <a:rPr lang="en-US" sz="3700" dirty="0"/>
              <a:t>Donaldson C, Gerard K. 2004. </a:t>
            </a:r>
            <a:r>
              <a:rPr lang="en-US" sz="3700" i="1" dirty="0"/>
              <a:t>Economics of Health Care Financing</a:t>
            </a:r>
            <a:r>
              <a:rPr lang="en-US" sz="3700" dirty="0"/>
              <a:t> (2</a:t>
            </a:r>
            <a:r>
              <a:rPr lang="en-US" sz="3700" baseline="30000" dirty="0"/>
              <a:t>nd</a:t>
            </a:r>
            <a:r>
              <a:rPr lang="en-US" sz="3700" dirty="0"/>
              <a:t> edition).Basingstoke:  Palgrave (Chapters 4 and 5)</a:t>
            </a:r>
          </a:p>
          <a:p>
            <a:r>
              <a:rPr lang="en-US" sz="3700" dirty="0" err="1"/>
              <a:t>Gottret</a:t>
            </a:r>
            <a:r>
              <a:rPr lang="en-US" sz="3700" dirty="0"/>
              <a:t> P, and </a:t>
            </a:r>
            <a:r>
              <a:rPr lang="en-US" sz="3700" dirty="0" err="1"/>
              <a:t>Shieber</a:t>
            </a:r>
            <a:r>
              <a:rPr lang="en-US" sz="3700" dirty="0"/>
              <a:t> G. 2006. </a:t>
            </a:r>
            <a:r>
              <a:rPr lang="en-US" sz="3700" i="1" dirty="0"/>
              <a:t>Health Financing Revisited, A Practitioner’s Guide</a:t>
            </a:r>
            <a:r>
              <a:rPr lang="en-US" sz="3700" dirty="0"/>
              <a:t>. The World Bank</a:t>
            </a:r>
          </a:p>
          <a:p>
            <a:r>
              <a:rPr lang="en-US" sz="3700" dirty="0"/>
              <a:t>Global Health Strategy 2014-2019. (2014) London : Public Health England </a:t>
            </a:r>
            <a:endParaRPr lang="en-GB" sz="3700" dirty="0"/>
          </a:p>
          <a:p>
            <a:r>
              <a:rPr lang="en-GB" sz="3700" dirty="0" err="1"/>
              <a:t>Hanfield</a:t>
            </a:r>
            <a:r>
              <a:rPr lang="en-GB" sz="3700" dirty="0"/>
              <a:t>, J (2015) </a:t>
            </a:r>
            <a:r>
              <a:rPr lang="en-GB" sz="3700" i="1" dirty="0"/>
              <a:t>Globalisation and Health </a:t>
            </a:r>
            <a:r>
              <a:rPr lang="en-GB" sz="3700" dirty="0"/>
              <a:t>(2</a:t>
            </a:r>
            <a:r>
              <a:rPr lang="en-GB" sz="3700" baseline="30000" dirty="0"/>
              <a:t>nd</a:t>
            </a:r>
            <a:r>
              <a:rPr lang="en-GB" sz="3700" dirty="0"/>
              <a:t> </a:t>
            </a:r>
            <a:r>
              <a:rPr lang="en-GB" sz="3700" dirty="0" err="1"/>
              <a:t>ed</a:t>
            </a:r>
            <a:r>
              <a:rPr lang="en-GB" sz="3700" dirty="0"/>
              <a:t>) Maidenhead : McGraw Hill/ Open University</a:t>
            </a:r>
          </a:p>
          <a:p>
            <a:r>
              <a:rPr lang="en-GB" sz="3700" dirty="0"/>
              <a:t>Held D , McGrew, A </a:t>
            </a:r>
            <a:r>
              <a:rPr lang="en-GB" sz="3700" dirty="0" err="1"/>
              <a:t>Goldblatt</a:t>
            </a:r>
            <a:r>
              <a:rPr lang="en-GB" sz="3700" dirty="0"/>
              <a:t>, D and </a:t>
            </a:r>
            <a:r>
              <a:rPr lang="en-GB" sz="3700" dirty="0" err="1"/>
              <a:t>Perraton</a:t>
            </a:r>
            <a:r>
              <a:rPr lang="en-GB" sz="3700" dirty="0"/>
              <a:t>, J (1999) </a:t>
            </a:r>
            <a:r>
              <a:rPr lang="en-GB" sz="3700" i="1" dirty="0"/>
              <a:t>Global Transformations, Politics, Economics and Culture</a:t>
            </a:r>
            <a:r>
              <a:rPr lang="en-GB" sz="3700" dirty="0"/>
              <a:t>. Stanford, CA: Stanford University Press.</a:t>
            </a:r>
          </a:p>
          <a:p>
            <a:r>
              <a:rPr lang="en-GB" sz="3700" dirty="0"/>
              <a:t>HM Government ( 2011) </a:t>
            </a:r>
            <a:r>
              <a:rPr lang="en-GB" sz="3700" i="1" dirty="0"/>
              <a:t>Health is global : An outcomes framework for Global Health </a:t>
            </a:r>
            <a:r>
              <a:rPr lang="en-GB" sz="3700" dirty="0"/>
              <a:t>London: HMSO.  available at </a:t>
            </a:r>
          </a:p>
          <a:p>
            <a:r>
              <a:rPr lang="en-GB" sz="3700" dirty="0">
                <a:hlinkClick r:id="rId4"/>
              </a:rPr>
              <a:t>https://www.gov.uk/government/uploads/system/uploads/attachment_data/file/67578/health-is-global.pdf</a:t>
            </a:r>
            <a:r>
              <a:rPr lang="en-GB" sz="3700" dirty="0"/>
              <a:t> </a:t>
            </a:r>
          </a:p>
          <a:p>
            <a:r>
              <a:rPr lang="en-GB" sz="3700" dirty="0"/>
              <a:t>Jacobsen, K ( 2014) </a:t>
            </a:r>
            <a:r>
              <a:rPr lang="en-GB" sz="3700" i="1" dirty="0"/>
              <a:t>Introduction to Global Health </a:t>
            </a:r>
            <a:r>
              <a:rPr lang="en-GB" sz="3700" dirty="0"/>
              <a:t>(2</a:t>
            </a:r>
            <a:r>
              <a:rPr lang="en-GB" sz="3700" baseline="30000" dirty="0"/>
              <a:t>nd</a:t>
            </a:r>
            <a:r>
              <a:rPr lang="en-GB" sz="3700" dirty="0"/>
              <a:t> ed) Jones and Bartlett Learning, Burlington , MA, USA. </a:t>
            </a:r>
          </a:p>
          <a:p>
            <a:r>
              <a:rPr lang="en-GB" sz="3700" dirty="0"/>
              <a:t>Keen J, Light D, Mays A. 2001. </a:t>
            </a:r>
            <a:r>
              <a:rPr lang="en-GB" sz="3700" i="1" dirty="0"/>
              <a:t>Public-Private Relations in Health Care</a:t>
            </a:r>
            <a:r>
              <a:rPr lang="en-GB" sz="3700" dirty="0"/>
              <a:t>. King’s Fund</a:t>
            </a:r>
          </a:p>
          <a:p>
            <a:r>
              <a:rPr lang="en-GB" sz="3700" dirty="0"/>
              <a:t>Maynard A (</a:t>
            </a:r>
            <a:r>
              <a:rPr lang="en-GB" sz="3700" dirty="0" err="1"/>
              <a:t>ed</a:t>
            </a:r>
            <a:r>
              <a:rPr lang="en-GB" sz="3700" dirty="0"/>
              <a:t>). 2005. </a:t>
            </a:r>
            <a:r>
              <a:rPr lang="en-GB" sz="3700" i="1" dirty="0"/>
              <a:t>The Public-Private Mix for Health</a:t>
            </a:r>
            <a:r>
              <a:rPr lang="en-GB" sz="3700" dirty="0"/>
              <a:t>. The Nuffield Trust</a:t>
            </a:r>
          </a:p>
          <a:p>
            <a:r>
              <a:rPr lang="en-GB" sz="3700" dirty="0"/>
              <a:t> McCracken, K., and Phillips D.R., (2012) </a:t>
            </a:r>
            <a:r>
              <a:rPr lang="en-GB" sz="3700" i="1" dirty="0"/>
              <a:t>Global Health : An Introduction to current and future trends</a:t>
            </a:r>
          </a:p>
          <a:p>
            <a:r>
              <a:rPr lang="en-GB" sz="3700" dirty="0"/>
              <a:t>Oxon: Routledge</a:t>
            </a:r>
          </a:p>
          <a:p>
            <a:r>
              <a:rPr lang="en-GB" sz="3700" dirty="0" err="1"/>
              <a:t>Skolnik</a:t>
            </a:r>
            <a:r>
              <a:rPr lang="en-GB" sz="3700" dirty="0"/>
              <a:t>, R ( 2016) </a:t>
            </a:r>
            <a:r>
              <a:rPr lang="en-GB" sz="3700" i="1" dirty="0"/>
              <a:t>Global health 101 </a:t>
            </a:r>
            <a:r>
              <a:rPr lang="en-GB" sz="3700" dirty="0"/>
              <a:t>( 3</a:t>
            </a:r>
            <a:r>
              <a:rPr lang="en-GB" sz="3700" baseline="30000" dirty="0"/>
              <a:t>rd</a:t>
            </a:r>
            <a:r>
              <a:rPr lang="en-GB" sz="3700" dirty="0"/>
              <a:t> Ed) . Jones and Bartlett Learning , Burlington, MA, USA </a:t>
            </a:r>
            <a:endParaRPr lang="en-GB" sz="3700" dirty="0">
              <a:hlinkClick r:id="rId5"/>
            </a:endParaRPr>
          </a:p>
          <a:p>
            <a:r>
              <a:rPr lang="en-GB" sz="3700" dirty="0"/>
              <a:t>WHO (2009) Global Health Risks. </a:t>
            </a:r>
            <a:r>
              <a:rPr lang="en-GB" sz="3700" dirty="0">
                <a:hlinkClick r:id="rId5"/>
              </a:rPr>
              <a:t>A</a:t>
            </a:r>
            <a:r>
              <a:rPr lang="en-GB" sz="3700" dirty="0"/>
              <a:t>vailable at </a:t>
            </a:r>
            <a:endParaRPr lang="en-GB" sz="3700" dirty="0">
              <a:hlinkClick r:id="rId5"/>
            </a:endParaRPr>
          </a:p>
          <a:p>
            <a:r>
              <a:rPr lang="en-GB" sz="3700" dirty="0">
                <a:hlinkClick r:id="rId6"/>
              </a:rPr>
              <a:t>http://www.who.int/healthinfo/global_burden_disease/GlobalHealthRisks_report_full.pdf?ua=1&amp;ua=1</a:t>
            </a:r>
            <a:r>
              <a:rPr lang="en-GB" sz="3700" dirty="0"/>
              <a:t>  </a:t>
            </a:r>
          </a:p>
          <a:p>
            <a:r>
              <a:rPr lang="en-GB" sz="3700" dirty="0"/>
              <a:t>WHO – World Health Statistics (2016)  available at </a:t>
            </a:r>
          </a:p>
          <a:p>
            <a:r>
              <a:rPr lang="en-GB" sz="3700" dirty="0">
                <a:hlinkClick r:id="rId7"/>
              </a:rPr>
              <a:t>http://www.who.int/gho/publications/world_health_statistics/2016/en/</a:t>
            </a:r>
            <a:endParaRPr lang="en-GB" dirty="0"/>
          </a:p>
          <a:p>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F2211-D8A6-4AC7-A5AC-B56BC72BE6BD}"/>
              </a:ext>
            </a:extLst>
          </p:cNvPr>
          <p:cNvSpPr>
            <a:spLocks noGrp="1"/>
          </p:cNvSpPr>
          <p:nvPr>
            <p:ph type="title"/>
          </p:nvPr>
        </p:nvSpPr>
        <p:spPr/>
        <p:txBody>
          <a:bodyPr>
            <a:normAutofit fontScale="90000"/>
          </a:bodyPr>
          <a:lstStyle/>
          <a:p>
            <a:r>
              <a:rPr lang="en-GB" dirty="0"/>
              <a:t>Interesting online events /blog posts </a:t>
            </a:r>
          </a:p>
        </p:txBody>
      </p:sp>
      <p:sp>
        <p:nvSpPr>
          <p:cNvPr id="3" name="Content Placeholder 2">
            <a:extLst>
              <a:ext uri="{FF2B5EF4-FFF2-40B4-BE49-F238E27FC236}">
                <a16:creationId xmlns:a16="http://schemas.microsoft.com/office/drawing/2014/main" id="{DF7A7234-F378-4908-8F4A-B6A54BF044EF}"/>
              </a:ext>
            </a:extLst>
          </p:cNvPr>
          <p:cNvSpPr>
            <a:spLocks noGrp="1"/>
          </p:cNvSpPr>
          <p:nvPr>
            <p:ph idx="1"/>
          </p:nvPr>
        </p:nvSpPr>
        <p:spPr/>
        <p:txBody>
          <a:bodyPr>
            <a:normAutofit fontScale="70000" lnSpcReduction="20000"/>
          </a:bodyPr>
          <a:lstStyle/>
          <a:p>
            <a:r>
              <a:rPr lang="en-GB" dirty="0">
                <a:hlinkClick r:id="rId2"/>
              </a:rPr>
              <a:t>https://www.fmg.ac.uk/events/shaping-post-covid-recovery-response-africa</a:t>
            </a:r>
            <a:endParaRPr lang="en-GB" dirty="0"/>
          </a:p>
          <a:p>
            <a:endParaRPr lang="en-GB" dirty="0"/>
          </a:p>
          <a:p>
            <a:r>
              <a:rPr lang="en-GB" dirty="0"/>
              <a:t>Blog posts about Nepal </a:t>
            </a:r>
          </a:p>
          <a:p>
            <a:r>
              <a:rPr lang="en-GB" dirty="0">
                <a:hlinkClick r:id="rId3"/>
              </a:rPr>
              <a:t>https://blogs.lse.ac.uk/covid19/2020/09/15/more-men-die-from-covid-19-in-nepal-but-who-suffers-most/</a:t>
            </a:r>
            <a:endParaRPr lang="en-GB" dirty="0"/>
          </a:p>
          <a:p>
            <a:r>
              <a:rPr lang="en-GB" dirty="0"/>
              <a:t>Women in Sub Saharan African countries and </a:t>
            </a:r>
            <a:r>
              <a:rPr lang="en-GB" dirty="0" err="1"/>
              <a:t>Cov</a:t>
            </a:r>
            <a:r>
              <a:rPr lang="en-GB" dirty="0"/>
              <a:t> 19 </a:t>
            </a:r>
          </a:p>
          <a:p>
            <a:r>
              <a:rPr lang="en-GB" dirty="0">
                <a:hlinkClick r:id="rId4"/>
              </a:rPr>
              <a:t>https://blogs.lse.ac.uk/covid19/2020/07/28/sub-saharan-countries-are-taking-on-more-debt-and-women-will-bear-the-brunt-of-repaying-it/</a:t>
            </a:r>
            <a:endParaRPr lang="en-GB" dirty="0"/>
          </a:p>
          <a:p>
            <a:r>
              <a:rPr lang="en-GB" dirty="0"/>
              <a:t>Successful </a:t>
            </a:r>
            <a:r>
              <a:rPr lang="en-GB" dirty="0" err="1"/>
              <a:t>Cov</a:t>
            </a:r>
            <a:r>
              <a:rPr lang="en-GB" dirty="0"/>
              <a:t> 19 vaccination campaigns ? </a:t>
            </a:r>
          </a:p>
          <a:p>
            <a:r>
              <a:rPr lang="en-GB" dirty="0">
                <a:hlinkClick r:id="rId5"/>
              </a:rPr>
              <a:t>https://blogs.lse.ac.uk/covid19/2020/09/01/what-a-successful-covid-19-vaccination-campaign-would-look-like/</a:t>
            </a:r>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511200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0EEC-853C-443E-83EE-677DC4556D35}"/>
              </a:ext>
            </a:extLst>
          </p:cNvPr>
          <p:cNvSpPr>
            <a:spLocks noGrp="1"/>
          </p:cNvSpPr>
          <p:nvPr>
            <p:ph type="title"/>
          </p:nvPr>
        </p:nvSpPr>
        <p:spPr/>
        <p:txBody>
          <a:bodyPr/>
          <a:lstStyle/>
          <a:p>
            <a:r>
              <a:rPr lang="en-GB" dirty="0"/>
              <a:t>Current topical global health issues </a:t>
            </a:r>
          </a:p>
        </p:txBody>
      </p:sp>
      <p:sp>
        <p:nvSpPr>
          <p:cNvPr id="3" name="Content Placeholder 2">
            <a:extLst>
              <a:ext uri="{FF2B5EF4-FFF2-40B4-BE49-F238E27FC236}">
                <a16:creationId xmlns:a16="http://schemas.microsoft.com/office/drawing/2014/main" id="{C7255EF7-B87E-4489-808E-9DF7B1FA5E47}"/>
              </a:ext>
            </a:extLst>
          </p:cNvPr>
          <p:cNvSpPr>
            <a:spLocks noGrp="1"/>
          </p:cNvSpPr>
          <p:nvPr>
            <p:ph idx="1"/>
          </p:nvPr>
        </p:nvSpPr>
        <p:spPr/>
        <p:txBody>
          <a:bodyPr>
            <a:normAutofit fontScale="77500" lnSpcReduction="20000"/>
          </a:bodyPr>
          <a:lstStyle/>
          <a:p>
            <a:r>
              <a:rPr lang="en-GB" dirty="0"/>
              <a:t>WHO and </a:t>
            </a:r>
            <a:r>
              <a:rPr lang="en-GB" dirty="0" err="1"/>
              <a:t>covid</a:t>
            </a:r>
            <a:r>
              <a:rPr lang="en-GB" dirty="0"/>
              <a:t> responses </a:t>
            </a:r>
          </a:p>
          <a:p>
            <a:r>
              <a:rPr lang="en-GB" dirty="0">
                <a:hlinkClick r:id="rId2"/>
              </a:rPr>
              <a:t>https://www.who.int/emergencies/diseases/novel-coronavirus-2019</a:t>
            </a:r>
            <a:endParaRPr lang="en-GB" dirty="0"/>
          </a:p>
          <a:p>
            <a:endParaRPr lang="en-GB" dirty="0"/>
          </a:p>
          <a:p>
            <a:r>
              <a:rPr lang="en-GB" dirty="0"/>
              <a:t>Wild polio virus</a:t>
            </a:r>
          </a:p>
          <a:p>
            <a:r>
              <a:rPr lang="en-GB" dirty="0">
                <a:hlinkClick r:id="rId3"/>
              </a:rPr>
              <a:t>https://www.who.int/news-room/feature-stories/detail/two-out-of-three-wild-poliovirus-strains-eradicated</a:t>
            </a:r>
            <a:endParaRPr lang="en-GB" dirty="0"/>
          </a:p>
          <a:p>
            <a:r>
              <a:rPr lang="en-GB" dirty="0"/>
              <a:t>Disruption of health services globally due to </a:t>
            </a:r>
            <a:r>
              <a:rPr lang="en-GB" dirty="0" err="1"/>
              <a:t>Cov</a:t>
            </a:r>
            <a:r>
              <a:rPr lang="en-GB" dirty="0"/>
              <a:t> 19</a:t>
            </a:r>
          </a:p>
          <a:p>
            <a:r>
              <a:rPr lang="en-GB" dirty="0">
                <a:hlinkClick r:id="rId4"/>
              </a:rPr>
              <a:t>https://www.who.int/news-room/detail/31-08-2020-in-who-global-pulse-survey-90-of-countries-report-disruptions-to-essential-health-services-since-covid-19-pandemic</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2929848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658" y="621792"/>
            <a:ext cx="3886128" cy="5504688"/>
          </a:xfrm>
        </p:spPr>
        <p:txBody>
          <a:bodyPr>
            <a:normAutofit/>
          </a:bodyPr>
          <a:lstStyle/>
          <a:p>
            <a:r>
              <a:rPr lang="en-GB" sz="4200"/>
              <a:t>Globalisation </a:t>
            </a:r>
          </a:p>
        </p:txBody>
      </p:sp>
      <p:sp>
        <p:nvSpPr>
          <p:cNvPr id="9"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4593"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F7D0BBC-A14D-4ACA-8099-4781BF49C411}"/>
              </a:ext>
            </a:extLst>
          </p:cNvPr>
          <p:cNvGraphicFramePr>
            <a:graphicFrameLocks noGrp="1"/>
          </p:cNvGraphicFramePr>
          <p:nvPr>
            <p:ph idx="1"/>
            <p:extLst>
              <p:ext uri="{D42A27DB-BD31-4B8C-83A1-F6EECF244321}">
                <p14:modId xmlns:p14="http://schemas.microsoft.com/office/powerpoint/2010/main" val="1394639296"/>
              </p:ext>
            </p:extLst>
          </p:nvPr>
        </p:nvGraphicFramePr>
        <p:xfrm>
          <a:off x="4574286" y="621792"/>
          <a:ext cx="394335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484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Globalisation</a:t>
            </a:r>
          </a:p>
        </p:txBody>
      </p:sp>
      <p:graphicFrame>
        <p:nvGraphicFramePr>
          <p:cNvPr id="7" name="Content Placeholder 2">
            <a:extLst>
              <a:ext uri="{FF2B5EF4-FFF2-40B4-BE49-F238E27FC236}">
                <a16:creationId xmlns:a16="http://schemas.microsoft.com/office/drawing/2014/main" id="{A148B0EC-0510-4178-8584-43AD8BEB11F2}"/>
              </a:ext>
            </a:extLst>
          </p:cNvPr>
          <p:cNvGraphicFramePr>
            <a:graphicFrameLocks noGrp="1"/>
          </p:cNvGraphicFramePr>
          <p:nvPr>
            <p:ph idx="1"/>
          </p:nvPr>
        </p:nvGraphicFramePr>
        <p:xfrm>
          <a:off x="3575050" y="273050"/>
          <a:ext cx="5111750"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sz="half" idx="2"/>
          </p:nvPr>
        </p:nvSpPr>
        <p:spPr/>
        <p:txBody>
          <a:bodyPr/>
          <a:lstStyle/>
          <a:p>
            <a:endParaRPr lang="en-GB" dirty="0"/>
          </a:p>
        </p:txBody>
      </p:sp>
      <p:pic>
        <p:nvPicPr>
          <p:cNvPr id="5" name="Picture 2" descr="Image result for nike sweat sho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1" y="1340768"/>
            <a:ext cx="2962671"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768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3192</Words>
  <Application>Microsoft Office PowerPoint</Application>
  <PresentationFormat>On-screen Show (4:3)</PresentationFormat>
  <Paragraphs>344</Paragraphs>
  <Slides>51</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Avenir Next LT Pro</vt:lpstr>
      <vt:lpstr>Calibri</vt:lpstr>
      <vt:lpstr>Times</vt:lpstr>
      <vt:lpstr>Times New Roman</vt:lpstr>
      <vt:lpstr>Office Theme</vt:lpstr>
      <vt:lpstr>Global Health  Week 2 Lecture   Globalisation and health </vt:lpstr>
      <vt:lpstr>Recap of some global health definitions </vt:lpstr>
      <vt:lpstr>Global health definitions</vt:lpstr>
      <vt:lpstr>Nobel Medicine Prize 2020 </vt:lpstr>
      <vt:lpstr>LSE blogs </vt:lpstr>
      <vt:lpstr>Interesting online events /blog posts </vt:lpstr>
      <vt:lpstr>Current topical global health issues </vt:lpstr>
      <vt:lpstr>Globalisation </vt:lpstr>
      <vt:lpstr>Globalisation</vt:lpstr>
      <vt:lpstr>What does globalisation mean to you? </vt:lpstr>
      <vt:lpstr>Cultural changes with globalisation-What impact has it had on you? </vt:lpstr>
      <vt:lpstr>Globalisation </vt:lpstr>
      <vt:lpstr>Globalisation and health </vt:lpstr>
      <vt:lpstr>Influence of globalisation on health </vt:lpstr>
      <vt:lpstr>Effects of globalisation</vt:lpstr>
      <vt:lpstr>Globalisation effects</vt:lpstr>
      <vt:lpstr>Effects of globalisation</vt:lpstr>
      <vt:lpstr>Globalisation </vt:lpstr>
      <vt:lpstr>Globalisation- spatial change</vt:lpstr>
      <vt:lpstr>Temporal change</vt:lpstr>
      <vt:lpstr>Cognitive change</vt:lpstr>
      <vt:lpstr>Globalisation </vt:lpstr>
      <vt:lpstr>Information and transportation technology as key drivers of globalisation </vt:lpstr>
      <vt:lpstr>Globalisation</vt:lpstr>
      <vt:lpstr>Globalisation </vt:lpstr>
      <vt:lpstr>Globalisation</vt:lpstr>
      <vt:lpstr>Globalisation</vt:lpstr>
      <vt:lpstr>Globalisation</vt:lpstr>
      <vt:lpstr>Globalisation</vt:lpstr>
      <vt:lpstr>Globalisation - The theory…</vt:lpstr>
      <vt:lpstr>PowerPoint Presentation</vt:lpstr>
      <vt:lpstr>The World Trade Organization</vt:lpstr>
      <vt:lpstr>The World Trade Organization</vt:lpstr>
      <vt:lpstr>The trade versus aid argument</vt:lpstr>
      <vt:lpstr>Trade versus Aid?</vt:lpstr>
      <vt:lpstr>Corporate Expansion</vt:lpstr>
      <vt:lpstr> What does this mean for health?</vt:lpstr>
      <vt:lpstr>Neoliberalism is…</vt:lpstr>
      <vt:lpstr>What do you think global health means?</vt:lpstr>
      <vt:lpstr>UK Global Health Strategy 2014-2019 (PHE) Health is Global (Reports 2008/2011)</vt:lpstr>
      <vt:lpstr>Influence of globalisation on health </vt:lpstr>
      <vt:lpstr>Lifestyle factors and influence on health </vt:lpstr>
      <vt:lpstr>Videos on the effects of globalisation</vt:lpstr>
      <vt:lpstr>Local and global influences on health </vt:lpstr>
      <vt:lpstr>Global interdependence</vt:lpstr>
      <vt:lpstr>Epdemiological transition</vt:lpstr>
      <vt:lpstr>Ageing transition </vt:lpstr>
      <vt:lpstr>Factors influencing global health?</vt:lpstr>
      <vt:lpstr>Increase in non communicable diseases</vt:lpstr>
      <vt:lpstr>Scientific and technological advances</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Globalisation and health  Emer O’Sullivan</dc:title>
  <dc:creator>Emer O'Sullivan</dc:creator>
  <cp:lastModifiedBy>Sandra Okwara</cp:lastModifiedBy>
  <cp:revision>4</cp:revision>
  <dcterms:created xsi:type="dcterms:W3CDTF">2020-09-09T11:43:24Z</dcterms:created>
  <dcterms:modified xsi:type="dcterms:W3CDTF">2022-07-26T04:39:00Z</dcterms:modified>
</cp:coreProperties>
</file>